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1.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firstSlideNum="0"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 id="392" r:id="rId142"/>
    <p:sldId id="393" r:id="rId143"/>
    <p:sldId id="394" r:id="rId144"/>
    <p:sldId id="395" r:id="rId145"/>
    <p:sldId id="396" r:id="rId146"/>
    <p:sldId id="397" r:id="rId147"/>
    <p:sldId id="398" r:id="rId148"/>
    <p:sldId id="399" r:id="rId149"/>
    <p:sldId id="400" r:id="rId150"/>
    <p:sldId id="401" r:id="rId151"/>
    <p:sldId id="402" r:id="rId152"/>
    <p:sldId id="403" r:id="rId153"/>
    <p:sldId id="404" r:id="rId154"/>
    <p:sldId id="405" r:id="rId155"/>
    <p:sldId id="406" r:id="rId156"/>
    <p:sldId id="407" r:id="rId157"/>
    <p:sldId id="408" r:id="rId158"/>
    <p:sldId id="409" r:id="rId159"/>
    <p:sldId id="410" r:id="rId160"/>
    <p:sldId id="411" r:id="rId161"/>
    <p:sldId id="412" r:id="rId162"/>
    <p:sldId id="413" r:id="rId163"/>
    <p:sldId id="414" r:id="rId164"/>
    <p:sldId id="415" r:id="rId165"/>
    <p:sldId id="416" r:id="rId166"/>
    <p:sldId id="417" r:id="rId167"/>
    <p:sldId id="418" r:id="rId168"/>
    <p:sldId id="419" r:id="rId169"/>
    <p:sldId id="420" r:id="rId170"/>
    <p:sldId id="421" r:id="rId171"/>
    <p:sldId id="422" r:id="rId172"/>
    <p:sldId id="423" r:id="rId173"/>
    <p:sldId id="424" r:id="rId174"/>
    <p:sldId id="425" r:id="rId175"/>
    <p:sldId id="426" r:id="rId176"/>
    <p:sldId id="427" r:id="rId177"/>
    <p:sldId id="428" r:id="rId178"/>
    <p:sldId id="429" r:id="rId179"/>
    <p:sldId id="430" r:id="rId180"/>
    <p:sldId id="431" r:id="rId181"/>
    <p:sldId id="432" r:id="rId182"/>
    <p:sldId id="433" r:id="rId183"/>
    <p:sldId id="434" r:id="rId184"/>
    <p:sldId id="435" r:id="rId185"/>
    <p:sldId id="436" r:id="rId186"/>
    <p:sldId id="437" r:id="rId187"/>
    <p:sldId id="438" r:id="rId188"/>
    <p:sldId id="439" r:id="rId189"/>
    <p:sldId id="440" r:id="rId190"/>
    <p:sldId id="441" r:id="rId191"/>
    <p:sldId id="442" r:id="rId192"/>
    <p:sldId id="443" r:id="rId193"/>
    <p:sldId id="444" r:id="rId194"/>
    <p:sldId id="445" r:id="rId195"/>
    <p:sldId id="446" r:id="rId196"/>
    <p:sldId id="447" r:id="rId197"/>
    <p:sldId id="448" r:id="rId198"/>
    <p:sldId id="449" r:id="rId199"/>
    <p:sldId id="450" r:id="rId200"/>
  </p:sldIdLst>
  <p:sldSz cy="7562850" cx="10693400"/>
  <p:notesSz cx="10693400" cy="7562850"/>
  <p:embeddedFontLst>
    <p:embeddedFont>
      <p:font typeface="Libre Franklin"/>
      <p:regular r:id="rId201"/>
      <p:bold r:id="rId202"/>
      <p:italic r:id="rId203"/>
      <p:boldItalic r:id="rId204"/>
    </p:embeddedFont>
    <p:embeddedFont>
      <p:font typeface="Tahoma"/>
      <p:regular r:id="rId205"/>
      <p:bold r:id="rId206"/>
    </p:embeddedFont>
    <p:embeddedFont>
      <p:font typeface="Libre Baskerville"/>
      <p:regular r:id="rId207"/>
      <p:bold r:id="rId208"/>
      <p:italic r:id="rId209"/>
    </p:embeddedFont>
    <p:embeddedFont>
      <p:font typeface="Book Antiqua"/>
      <p:regular r:id="rId210"/>
      <p:bold r:id="rId211"/>
      <p:italic r:id="rId212"/>
      <p:boldItalic r:id="rId21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0">
          <p15:clr>
            <a:srgbClr val="000000"/>
          </p15:clr>
        </p15:guide>
        <p15:guide id="2" pos="216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orient="horz"/>
        <p:guide pos="21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190" Type="http://schemas.openxmlformats.org/officeDocument/2006/relationships/slide" Target="slides/slide18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194" Type="http://schemas.openxmlformats.org/officeDocument/2006/relationships/slide" Target="slides/slide189.xml"/><Relationship Id="rId43" Type="http://schemas.openxmlformats.org/officeDocument/2006/relationships/slide" Target="slides/slide38.xml"/><Relationship Id="rId193" Type="http://schemas.openxmlformats.org/officeDocument/2006/relationships/slide" Target="slides/slide188.xml"/><Relationship Id="rId46" Type="http://schemas.openxmlformats.org/officeDocument/2006/relationships/slide" Target="slides/slide41.xml"/><Relationship Id="rId192" Type="http://schemas.openxmlformats.org/officeDocument/2006/relationships/slide" Target="slides/slide187.xml"/><Relationship Id="rId45" Type="http://schemas.openxmlformats.org/officeDocument/2006/relationships/slide" Target="slides/slide40.xml"/><Relationship Id="rId191" Type="http://schemas.openxmlformats.org/officeDocument/2006/relationships/slide" Target="slides/slide186.xml"/><Relationship Id="rId48" Type="http://schemas.openxmlformats.org/officeDocument/2006/relationships/slide" Target="slides/slide43.xml"/><Relationship Id="rId187" Type="http://schemas.openxmlformats.org/officeDocument/2006/relationships/slide" Target="slides/slide182.xml"/><Relationship Id="rId47" Type="http://schemas.openxmlformats.org/officeDocument/2006/relationships/slide" Target="slides/slide42.xml"/><Relationship Id="rId186" Type="http://schemas.openxmlformats.org/officeDocument/2006/relationships/slide" Target="slides/slide181.xml"/><Relationship Id="rId185" Type="http://schemas.openxmlformats.org/officeDocument/2006/relationships/slide" Target="slides/slide180.xml"/><Relationship Id="rId49" Type="http://schemas.openxmlformats.org/officeDocument/2006/relationships/slide" Target="slides/slide44.xml"/><Relationship Id="rId184" Type="http://schemas.openxmlformats.org/officeDocument/2006/relationships/slide" Target="slides/slide179.xml"/><Relationship Id="rId189" Type="http://schemas.openxmlformats.org/officeDocument/2006/relationships/slide" Target="slides/slide184.xml"/><Relationship Id="rId188" Type="http://schemas.openxmlformats.org/officeDocument/2006/relationships/slide" Target="slides/slide18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183" Type="http://schemas.openxmlformats.org/officeDocument/2006/relationships/slide" Target="slides/slide178.xml"/><Relationship Id="rId32" Type="http://schemas.openxmlformats.org/officeDocument/2006/relationships/slide" Target="slides/slide27.xml"/><Relationship Id="rId182" Type="http://schemas.openxmlformats.org/officeDocument/2006/relationships/slide" Target="slides/slide177.xml"/><Relationship Id="rId35" Type="http://schemas.openxmlformats.org/officeDocument/2006/relationships/slide" Target="slides/slide30.xml"/><Relationship Id="rId181" Type="http://schemas.openxmlformats.org/officeDocument/2006/relationships/slide" Target="slides/slide176.xml"/><Relationship Id="rId34" Type="http://schemas.openxmlformats.org/officeDocument/2006/relationships/slide" Target="slides/slide29.xml"/><Relationship Id="rId180" Type="http://schemas.openxmlformats.org/officeDocument/2006/relationships/slide" Target="slides/slide175.xml"/><Relationship Id="rId37" Type="http://schemas.openxmlformats.org/officeDocument/2006/relationships/slide" Target="slides/slide32.xml"/><Relationship Id="rId176" Type="http://schemas.openxmlformats.org/officeDocument/2006/relationships/slide" Target="slides/slide171.xml"/><Relationship Id="rId36" Type="http://schemas.openxmlformats.org/officeDocument/2006/relationships/slide" Target="slides/slide31.xml"/><Relationship Id="rId175" Type="http://schemas.openxmlformats.org/officeDocument/2006/relationships/slide" Target="slides/slide170.xml"/><Relationship Id="rId39" Type="http://schemas.openxmlformats.org/officeDocument/2006/relationships/slide" Target="slides/slide34.xml"/><Relationship Id="rId174" Type="http://schemas.openxmlformats.org/officeDocument/2006/relationships/slide" Target="slides/slide169.xml"/><Relationship Id="rId38" Type="http://schemas.openxmlformats.org/officeDocument/2006/relationships/slide" Target="slides/slide33.xml"/><Relationship Id="rId173" Type="http://schemas.openxmlformats.org/officeDocument/2006/relationships/slide" Target="slides/slide168.xml"/><Relationship Id="rId179" Type="http://schemas.openxmlformats.org/officeDocument/2006/relationships/slide" Target="slides/slide174.xml"/><Relationship Id="rId178" Type="http://schemas.openxmlformats.org/officeDocument/2006/relationships/slide" Target="slides/slide173.xml"/><Relationship Id="rId177" Type="http://schemas.openxmlformats.org/officeDocument/2006/relationships/slide" Target="slides/slide172.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98" Type="http://schemas.openxmlformats.org/officeDocument/2006/relationships/slide" Target="slides/slide193.xml"/><Relationship Id="rId14" Type="http://schemas.openxmlformats.org/officeDocument/2006/relationships/slide" Target="slides/slide9.xml"/><Relationship Id="rId197" Type="http://schemas.openxmlformats.org/officeDocument/2006/relationships/slide" Target="slides/slide192.xml"/><Relationship Id="rId17" Type="http://schemas.openxmlformats.org/officeDocument/2006/relationships/slide" Target="slides/slide12.xml"/><Relationship Id="rId196" Type="http://schemas.openxmlformats.org/officeDocument/2006/relationships/slide" Target="slides/slide191.xml"/><Relationship Id="rId16" Type="http://schemas.openxmlformats.org/officeDocument/2006/relationships/slide" Target="slides/slide11.xml"/><Relationship Id="rId195" Type="http://schemas.openxmlformats.org/officeDocument/2006/relationships/slide" Target="slides/slide190.xml"/><Relationship Id="rId19" Type="http://schemas.openxmlformats.org/officeDocument/2006/relationships/slide" Target="slides/slide14.xml"/><Relationship Id="rId18" Type="http://schemas.openxmlformats.org/officeDocument/2006/relationships/slide" Target="slides/slide13.xml"/><Relationship Id="rId199" Type="http://schemas.openxmlformats.org/officeDocument/2006/relationships/slide" Target="slides/slide194.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slide" Target="slides/slide145.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4.xml"/><Relationship Id="rId4" Type="http://schemas.openxmlformats.org/officeDocument/2006/relationships/slideMaster" Target="slideMasters/slideMaster1.xml"/><Relationship Id="rId148" Type="http://schemas.openxmlformats.org/officeDocument/2006/relationships/slide" Target="slides/slide143.xml"/><Relationship Id="rId9" Type="http://schemas.openxmlformats.org/officeDocument/2006/relationships/slide" Target="slides/slide4.xml"/><Relationship Id="rId143" Type="http://schemas.openxmlformats.org/officeDocument/2006/relationships/slide" Target="slides/slide138.xml"/><Relationship Id="rId142" Type="http://schemas.openxmlformats.org/officeDocument/2006/relationships/slide" Target="slides/slide137.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147" Type="http://schemas.openxmlformats.org/officeDocument/2006/relationships/slide" Target="slides/slide142.xml"/><Relationship Id="rId6" Type="http://schemas.openxmlformats.org/officeDocument/2006/relationships/slide" Target="slides/slide1.xml"/><Relationship Id="rId146" Type="http://schemas.openxmlformats.org/officeDocument/2006/relationships/slide" Target="slides/slide141.xml"/><Relationship Id="rId7" Type="http://schemas.openxmlformats.org/officeDocument/2006/relationships/slide" Target="slides/slide2.xml"/><Relationship Id="rId145" Type="http://schemas.openxmlformats.org/officeDocument/2006/relationships/slide" Target="slides/slide140.xml"/><Relationship Id="rId8" Type="http://schemas.openxmlformats.org/officeDocument/2006/relationships/slide" Target="slides/slide3.xml"/><Relationship Id="rId144" Type="http://schemas.openxmlformats.org/officeDocument/2006/relationships/slide" Target="slides/slide139.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172" Type="http://schemas.openxmlformats.org/officeDocument/2006/relationships/slide" Target="slides/slide167.xml"/><Relationship Id="rId65" Type="http://schemas.openxmlformats.org/officeDocument/2006/relationships/slide" Target="slides/slide60.xml"/><Relationship Id="rId171" Type="http://schemas.openxmlformats.org/officeDocument/2006/relationships/slide" Target="slides/slide166.xml"/><Relationship Id="rId68" Type="http://schemas.openxmlformats.org/officeDocument/2006/relationships/slide" Target="slides/slide63.xml"/><Relationship Id="rId170" Type="http://schemas.openxmlformats.org/officeDocument/2006/relationships/slide" Target="slides/slide165.xml"/><Relationship Id="rId67" Type="http://schemas.openxmlformats.org/officeDocument/2006/relationships/slide" Target="slides/slide62.xml"/><Relationship Id="rId60" Type="http://schemas.openxmlformats.org/officeDocument/2006/relationships/slide" Target="slides/slide55.xml"/><Relationship Id="rId165" Type="http://schemas.openxmlformats.org/officeDocument/2006/relationships/slide" Target="slides/slide160.xml"/><Relationship Id="rId69" Type="http://schemas.openxmlformats.org/officeDocument/2006/relationships/slide" Target="slides/slide64.xml"/><Relationship Id="rId164" Type="http://schemas.openxmlformats.org/officeDocument/2006/relationships/slide" Target="slides/slide159.xml"/><Relationship Id="rId163" Type="http://schemas.openxmlformats.org/officeDocument/2006/relationships/slide" Target="slides/slide158.xml"/><Relationship Id="rId162" Type="http://schemas.openxmlformats.org/officeDocument/2006/relationships/slide" Target="slides/slide157.xml"/><Relationship Id="rId169" Type="http://schemas.openxmlformats.org/officeDocument/2006/relationships/slide" Target="slides/slide164.xml"/><Relationship Id="rId168" Type="http://schemas.openxmlformats.org/officeDocument/2006/relationships/slide" Target="slides/slide163.xml"/><Relationship Id="rId167" Type="http://schemas.openxmlformats.org/officeDocument/2006/relationships/slide" Target="slides/slide162.xml"/><Relationship Id="rId166" Type="http://schemas.openxmlformats.org/officeDocument/2006/relationships/slide" Target="slides/slide161.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161" Type="http://schemas.openxmlformats.org/officeDocument/2006/relationships/slide" Target="slides/slide156.xml"/><Relationship Id="rId54" Type="http://schemas.openxmlformats.org/officeDocument/2006/relationships/slide" Target="slides/slide49.xml"/><Relationship Id="rId160" Type="http://schemas.openxmlformats.org/officeDocument/2006/relationships/slide" Target="slides/slide155.xml"/><Relationship Id="rId57" Type="http://schemas.openxmlformats.org/officeDocument/2006/relationships/slide" Target="slides/slide52.xml"/><Relationship Id="rId56" Type="http://schemas.openxmlformats.org/officeDocument/2006/relationships/slide" Target="slides/slide51.xml"/><Relationship Id="rId159" Type="http://schemas.openxmlformats.org/officeDocument/2006/relationships/slide" Target="slides/slide154.xml"/><Relationship Id="rId59" Type="http://schemas.openxmlformats.org/officeDocument/2006/relationships/slide" Target="slides/slide54.xml"/><Relationship Id="rId154" Type="http://schemas.openxmlformats.org/officeDocument/2006/relationships/slide" Target="slides/slide149.xml"/><Relationship Id="rId58" Type="http://schemas.openxmlformats.org/officeDocument/2006/relationships/slide" Target="slides/slide53.xml"/><Relationship Id="rId153" Type="http://schemas.openxmlformats.org/officeDocument/2006/relationships/slide" Target="slides/slide148.xml"/><Relationship Id="rId152" Type="http://schemas.openxmlformats.org/officeDocument/2006/relationships/slide" Target="slides/slide147.xml"/><Relationship Id="rId151" Type="http://schemas.openxmlformats.org/officeDocument/2006/relationships/slide" Target="slides/slide146.xml"/><Relationship Id="rId158" Type="http://schemas.openxmlformats.org/officeDocument/2006/relationships/slide" Target="slides/slide153.xml"/><Relationship Id="rId157" Type="http://schemas.openxmlformats.org/officeDocument/2006/relationships/slide" Target="slides/slide152.xml"/><Relationship Id="rId156" Type="http://schemas.openxmlformats.org/officeDocument/2006/relationships/slide" Target="slides/slide151.xml"/><Relationship Id="rId155" Type="http://schemas.openxmlformats.org/officeDocument/2006/relationships/slide" Target="slides/slide15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213" Type="http://schemas.openxmlformats.org/officeDocument/2006/relationships/font" Target="fonts/BookAntiqua-boldItalic.fntdata"/><Relationship Id="rId212" Type="http://schemas.openxmlformats.org/officeDocument/2006/relationships/font" Target="fonts/BookAntiqua-italic.fntdata"/><Relationship Id="rId211" Type="http://schemas.openxmlformats.org/officeDocument/2006/relationships/font" Target="fonts/BookAntiqua-bold.fntdata"/><Relationship Id="rId210" Type="http://schemas.openxmlformats.org/officeDocument/2006/relationships/font" Target="fonts/BookAntiqua-regular.fntdata"/><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121" Type="http://schemas.openxmlformats.org/officeDocument/2006/relationships/slide" Target="slides/slide116.xml"/><Relationship Id="rId120" Type="http://schemas.openxmlformats.org/officeDocument/2006/relationships/slide" Target="slides/slide115.xml"/><Relationship Id="rId125" Type="http://schemas.openxmlformats.org/officeDocument/2006/relationships/slide" Target="slides/slide120.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99" Type="http://schemas.openxmlformats.org/officeDocument/2006/relationships/slide" Target="slides/slide94.xml"/><Relationship Id="rId98" Type="http://schemas.openxmlformats.org/officeDocument/2006/relationships/slide" Target="slides/slide93.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10" Type="http://schemas.openxmlformats.org/officeDocument/2006/relationships/slide" Target="slides/slide105.xml"/><Relationship Id="rId114" Type="http://schemas.openxmlformats.org/officeDocument/2006/relationships/slide" Target="slides/slide109.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206" Type="http://schemas.openxmlformats.org/officeDocument/2006/relationships/font" Target="fonts/Tahoma-bold.fntdata"/><Relationship Id="rId205" Type="http://schemas.openxmlformats.org/officeDocument/2006/relationships/font" Target="fonts/Tahoma-regular.fntdata"/><Relationship Id="rId204" Type="http://schemas.openxmlformats.org/officeDocument/2006/relationships/font" Target="fonts/LibreFranklin-boldItalic.fntdata"/><Relationship Id="rId203" Type="http://schemas.openxmlformats.org/officeDocument/2006/relationships/font" Target="fonts/LibreFranklin-italic.fntdata"/><Relationship Id="rId209" Type="http://schemas.openxmlformats.org/officeDocument/2006/relationships/font" Target="fonts/LibreBaskerville-italic.fntdata"/><Relationship Id="rId208" Type="http://schemas.openxmlformats.org/officeDocument/2006/relationships/font" Target="fonts/LibreBaskerville-bold.fntdata"/><Relationship Id="rId207" Type="http://schemas.openxmlformats.org/officeDocument/2006/relationships/font" Target="fonts/LibreBaskerville-regular.fntdata"/><Relationship Id="rId202" Type="http://schemas.openxmlformats.org/officeDocument/2006/relationships/font" Target="fonts/LibreFranklin-bold.fntdata"/><Relationship Id="rId201" Type="http://schemas.openxmlformats.org/officeDocument/2006/relationships/font" Target="fonts/LibreFranklin-regular.fntdata"/><Relationship Id="rId200" Type="http://schemas.openxmlformats.org/officeDocument/2006/relationships/slide" Target="slides/slide19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4633913" cy="3778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6057900" y="0"/>
            <a:ext cx="4632325" cy="3778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7183438"/>
            <a:ext cx="4633913" cy="3778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p10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2" name="Google Shape;1082;p10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p10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2" name="Google Shape;1092;p10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p10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2" name="Google Shape;1102;p10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p10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2" name="Google Shape;1112;p10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p10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7" name="Google Shape;1127;p10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0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8" name="Google Shape;1138;p10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p106: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1" name="Google Shape;1161;p10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62" name="Google Shape;1162;p106: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107: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69" name="Google Shape;1169;p10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0" name="Google Shape;1170;p107: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p108: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82" name="Google Shape;1182;p10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3" name="Google Shape;1183;p108: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p109: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5" name="Google Shape;1195;p10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96" name="Google Shape;1196;p109: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p110: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3" name="Google Shape;1213;p11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4" name="Google Shape;1214;p110: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111: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4" name="Google Shape;1224;p11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25" name="Google Shape;1225;p111: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p112: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43" name="Google Shape;1243;p11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44" name="Google Shape;1244;p112: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p113: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54" name="Google Shape;1254;p11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5" name="Google Shape;1255;p113: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p114: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73" name="Google Shape;1273;p11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74" name="Google Shape;1274;p114: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p115: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4" name="Google Shape;1284;p11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5" name="Google Shape;1285;p115: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116: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04" name="Google Shape;1304;p11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5" name="Google Shape;1305;p116: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117: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24" name="Google Shape;1324;p11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25" name="Google Shape;1325;p117: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p118: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35" name="Google Shape;1335;p11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6" name="Google Shape;1336;p118: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p11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8" name="Google Shape;1348;p11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p120: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5" name="Google Shape;1355;p12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6" name="Google Shape;1356;p120: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p121: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6" name="Google Shape;1366;p12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67" name="Google Shape;1367;p121: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12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1" name="Google Shape;1381;p12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123: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89" name="Google Shape;1389;p12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0" name="Google Shape;1390;p123: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p124: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0" name="Google Shape;1400;p12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01" name="Google Shape;1401;p124: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p125: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15" name="Google Shape;1415;p12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6" name="Google Shape;1416;p125: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p126: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0" name="Google Shape;1430;p12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31" name="Google Shape;1431;p126: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p127: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9" name="Google Shape;1439;p12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40" name="Google Shape;1440;p127: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7" name="Shape 1457"/>
        <p:cNvGrpSpPr/>
        <p:nvPr/>
      </p:nvGrpSpPr>
      <p:grpSpPr>
        <a:xfrm>
          <a:off x="0" y="0"/>
          <a:ext cx="0" cy="0"/>
          <a:chOff x="0" y="0"/>
          <a:chExt cx="0" cy="0"/>
        </a:xfrm>
      </p:grpSpPr>
      <p:sp>
        <p:nvSpPr>
          <p:cNvPr id="1458" name="Google Shape;1458;p128: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59" name="Google Shape;1459;p12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60" name="Google Shape;1460;p128: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p129: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70" name="Google Shape;1470;p12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1" name="Google Shape;1471;p129: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1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1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p130: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85" name="Google Shape;1485;p13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86" name="Google Shape;1486;p130: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p131: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00" name="Google Shape;1500;p13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01" name="Google Shape;1501;p131: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p132: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09" name="Google Shape;1509;p13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0" name="Google Shape;1510;p132: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p133: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8" name="Google Shape;1528;p13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29" name="Google Shape;1529;p133: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p134: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46" name="Google Shape;1546;p13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47" name="Google Shape;1547;p134: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p135: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65" name="Google Shape;1565;p13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66" name="Google Shape;1566;p135: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1" name="Shape 1581"/>
        <p:cNvGrpSpPr/>
        <p:nvPr/>
      </p:nvGrpSpPr>
      <p:grpSpPr>
        <a:xfrm>
          <a:off x="0" y="0"/>
          <a:ext cx="0" cy="0"/>
          <a:chOff x="0" y="0"/>
          <a:chExt cx="0" cy="0"/>
        </a:xfrm>
      </p:grpSpPr>
      <p:sp>
        <p:nvSpPr>
          <p:cNvPr id="1582" name="Google Shape;1582;p136: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83" name="Google Shape;1583;p13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84" name="Google Shape;1584;p136: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p137: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01" name="Google Shape;1601;p13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02" name="Google Shape;1602;p137: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p138: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0" name="Google Shape;1620;p13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1" name="Google Shape;1621;p138: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p139: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35" name="Google Shape;1635;p13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6" name="Google Shape;1636;p139: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 name="Google Shape;237;p1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p140: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50" name="Google Shape;1650;p14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1" name="Google Shape;1651;p140: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9" name="Shape 1659"/>
        <p:cNvGrpSpPr/>
        <p:nvPr/>
      </p:nvGrpSpPr>
      <p:grpSpPr>
        <a:xfrm>
          <a:off x="0" y="0"/>
          <a:ext cx="0" cy="0"/>
          <a:chOff x="0" y="0"/>
          <a:chExt cx="0" cy="0"/>
        </a:xfrm>
      </p:grpSpPr>
      <p:sp>
        <p:nvSpPr>
          <p:cNvPr id="1660" name="Google Shape;1660;p141: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61" name="Google Shape;1661;p14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62" name="Google Shape;1662;p141: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0" name="Shape 1670"/>
        <p:cNvGrpSpPr/>
        <p:nvPr/>
      </p:nvGrpSpPr>
      <p:grpSpPr>
        <a:xfrm>
          <a:off x="0" y="0"/>
          <a:ext cx="0" cy="0"/>
          <a:chOff x="0" y="0"/>
          <a:chExt cx="0" cy="0"/>
        </a:xfrm>
      </p:grpSpPr>
      <p:sp>
        <p:nvSpPr>
          <p:cNvPr id="1671" name="Google Shape;1671;p142: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2" name="Google Shape;1672;p14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73" name="Google Shape;1673;p142: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143: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91" name="Google Shape;1691;p14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92" name="Google Shape;1692;p143: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5" name="Shape 1705"/>
        <p:cNvGrpSpPr/>
        <p:nvPr/>
      </p:nvGrpSpPr>
      <p:grpSpPr>
        <a:xfrm>
          <a:off x="0" y="0"/>
          <a:ext cx="0" cy="0"/>
          <a:chOff x="0" y="0"/>
          <a:chExt cx="0" cy="0"/>
        </a:xfrm>
      </p:grpSpPr>
      <p:sp>
        <p:nvSpPr>
          <p:cNvPr id="1706" name="Google Shape;1706;p144: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7" name="Google Shape;1707;p14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08" name="Google Shape;1708;p144: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8" name="Shape 1718"/>
        <p:cNvGrpSpPr/>
        <p:nvPr/>
      </p:nvGrpSpPr>
      <p:grpSpPr>
        <a:xfrm>
          <a:off x="0" y="0"/>
          <a:ext cx="0" cy="0"/>
          <a:chOff x="0" y="0"/>
          <a:chExt cx="0" cy="0"/>
        </a:xfrm>
      </p:grpSpPr>
      <p:sp>
        <p:nvSpPr>
          <p:cNvPr id="1719" name="Google Shape;1719;p145: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0" name="Google Shape;1720;p14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21" name="Google Shape;1721;p145: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p146: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39" name="Google Shape;1739;p14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40" name="Google Shape;1740;p146: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p147: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54" name="Google Shape;1754;p14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55" name="Google Shape;1755;p147: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7" name="Shape 1767"/>
        <p:cNvGrpSpPr/>
        <p:nvPr/>
      </p:nvGrpSpPr>
      <p:grpSpPr>
        <a:xfrm>
          <a:off x="0" y="0"/>
          <a:ext cx="0" cy="0"/>
          <a:chOff x="0" y="0"/>
          <a:chExt cx="0" cy="0"/>
        </a:xfrm>
      </p:grpSpPr>
      <p:sp>
        <p:nvSpPr>
          <p:cNvPr id="1768" name="Google Shape;1768;p148: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9" name="Google Shape;1769;p14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0" name="Google Shape;1770;p148: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149: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88" name="Google Shape;1788;p14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89" name="Google Shape;1789;p149: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p150: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7" name="Google Shape;1797;p15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98" name="Google Shape;1798;p150: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6" name="Shape 1806"/>
        <p:cNvGrpSpPr/>
        <p:nvPr/>
      </p:nvGrpSpPr>
      <p:grpSpPr>
        <a:xfrm>
          <a:off x="0" y="0"/>
          <a:ext cx="0" cy="0"/>
          <a:chOff x="0" y="0"/>
          <a:chExt cx="0" cy="0"/>
        </a:xfrm>
      </p:grpSpPr>
      <p:sp>
        <p:nvSpPr>
          <p:cNvPr id="1807" name="Google Shape;1807;p151: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8" name="Google Shape;1808;p15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09" name="Google Shape;1809;p151: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p152: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23" name="Google Shape;1823;p15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24" name="Google Shape;1824;p152: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153: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38" name="Google Shape;1838;p15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39" name="Google Shape;1839;p153: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p154: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57" name="Google Shape;1857;p15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58" name="Google Shape;1858;p154: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6" name="Shape 1866"/>
        <p:cNvGrpSpPr/>
        <p:nvPr/>
      </p:nvGrpSpPr>
      <p:grpSpPr>
        <a:xfrm>
          <a:off x="0" y="0"/>
          <a:ext cx="0" cy="0"/>
          <a:chOff x="0" y="0"/>
          <a:chExt cx="0" cy="0"/>
        </a:xfrm>
      </p:grpSpPr>
      <p:sp>
        <p:nvSpPr>
          <p:cNvPr id="1867" name="Google Shape;1867;p155: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8" name="Google Shape;1868;p15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69" name="Google Shape;1869;p155: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7" name="Shape 1877"/>
        <p:cNvGrpSpPr/>
        <p:nvPr/>
      </p:nvGrpSpPr>
      <p:grpSpPr>
        <a:xfrm>
          <a:off x="0" y="0"/>
          <a:ext cx="0" cy="0"/>
          <a:chOff x="0" y="0"/>
          <a:chExt cx="0" cy="0"/>
        </a:xfrm>
      </p:grpSpPr>
      <p:sp>
        <p:nvSpPr>
          <p:cNvPr id="1878" name="Google Shape;1878;p156: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9" name="Google Shape;1879;p15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80" name="Google Shape;1880;p156: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p157: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90" name="Google Shape;1890;p15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1" name="Google Shape;1891;p157: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p158: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03" name="Google Shape;1903;p15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4" name="Google Shape;1904;p158: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159: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2" name="Google Shape;1912;p15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13" name="Google Shape;1913;p159: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1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0" name="Shape 1920"/>
        <p:cNvGrpSpPr/>
        <p:nvPr/>
      </p:nvGrpSpPr>
      <p:grpSpPr>
        <a:xfrm>
          <a:off x="0" y="0"/>
          <a:ext cx="0" cy="0"/>
          <a:chOff x="0" y="0"/>
          <a:chExt cx="0" cy="0"/>
        </a:xfrm>
      </p:grpSpPr>
      <p:sp>
        <p:nvSpPr>
          <p:cNvPr id="1921" name="Google Shape;1921;p160: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22" name="Google Shape;1922;p16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3" name="Google Shape;1923;p160: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0" name="Shape 1930"/>
        <p:cNvGrpSpPr/>
        <p:nvPr/>
      </p:nvGrpSpPr>
      <p:grpSpPr>
        <a:xfrm>
          <a:off x="0" y="0"/>
          <a:ext cx="0" cy="0"/>
          <a:chOff x="0" y="0"/>
          <a:chExt cx="0" cy="0"/>
        </a:xfrm>
      </p:grpSpPr>
      <p:sp>
        <p:nvSpPr>
          <p:cNvPr id="1931" name="Google Shape;1931;p161: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2" name="Google Shape;1932;p16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3" name="Google Shape;1933;p161: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1" name="Shape 1941"/>
        <p:cNvGrpSpPr/>
        <p:nvPr/>
      </p:nvGrpSpPr>
      <p:grpSpPr>
        <a:xfrm>
          <a:off x="0" y="0"/>
          <a:ext cx="0" cy="0"/>
          <a:chOff x="0" y="0"/>
          <a:chExt cx="0" cy="0"/>
        </a:xfrm>
      </p:grpSpPr>
      <p:sp>
        <p:nvSpPr>
          <p:cNvPr id="1942" name="Google Shape;1942;p162: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43" name="Google Shape;1943;p16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44" name="Google Shape;1944;p162: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p163: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54" name="Google Shape;1954;p16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55" name="Google Shape;1955;p163: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p164: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65" name="Google Shape;1965;p16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66" name="Google Shape;1966;p164: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p165: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6" name="Google Shape;1976;p16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77" name="Google Shape;1977;p165: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5" name="Shape 1985"/>
        <p:cNvGrpSpPr/>
        <p:nvPr/>
      </p:nvGrpSpPr>
      <p:grpSpPr>
        <a:xfrm>
          <a:off x="0" y="0"/>
          <a:ext cx="0" cy="0"/>
          <a:chOff x="0" y="0"/>
          <a:chExt cx="0" cy="0"/>
        </a:xfrm>
      </p:grpSpPr>
      <p:sp>
        <p:nvSpPr>
          <p:cNvPr id="1986" name="Google Shape;1986;p166: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7" name="Google Shape;1987;p16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8" name="Google Shape;1988;p166: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6" name="Shape 1996"/>
        <p:cNvGrpSpPr/>
        <p:nvPr/>
      </p:nvGrpSpPr>
      <p:grpSpPr>
        <a:xfrm>
          <a:off x="0" y="0"/>
          <a:ext cx="0" cy="0"/>
          <a:chOff x="0" y="0"/>
          <a:chExt cx="0" cy="0"/>
        </a:xfrm>
      </p:grpSpPr>
      <p:sp>
        <p:nvSpPr>
          <p:cNvPr id="1997" name="Google Shape;1997;p167: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98" name="Google Shape;1998;p16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99" name="Google Shape;1999;p167: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p168: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9" name="Google Shape;2009;p16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0" name="Google Shape;2010;p168: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6" name="Shape 2026"/>
        <p:cNvGrpSpPr/>
        <p:nvPr/>
      </p:nvGrpSpPr>
      <p:grpSpPr>
        <a:xfrm>
          <a:off x="0" y="0"/>
          <a:ext cx="0" cy="0"/>
          <a:chOff x="0" y="0"/>
          <a:chExt cx="0" cy="0"/>
        </a:xfrm>
      </p:grpSpPr>
      <p:sp>
        <p:nvSpPr>
          <p:cNvPr id="2027" name="Google Shape;2027;p169: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8" name="Google Shape;2028;p16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9" name="Google Shape;2029;p169: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1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6" name="Shape 2046"/>
        <p:cNvGrpSpPr/>
        <p:nvPr/>
      </p:nvGrpSpPr>
      <p:grpSpPr>
        <a:xfrm>
          <a:off x="0" y="0"/>
          <a:ext cx="0" cy="0"/>
          <a:chOff x="0" y="0"/>
          <a:chExt cx="0" cy="0"/>
        </a:xfrm>
      </p:grpSpPr>
      <p:sp>
        <p:nvSpPr>
          <p:cNvPr id="2047" name="Google Shape;2047;p170: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48" name="Google Shape;2048;p17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49" name="Google Shape;2049;p170: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5" name="Shape 2065"/>
        <p:cNvGrpSpPr/>
        <p:nvPr/>
      </p:nvGrpSpPr>
      <p:grpSpPr>
        <a:xfrm>
          <a:off x="0" y="0"/>
          <a:ext cx="0" cy="0"/>
          <a:chOff x="0" y="0"/>
          <a:chExt cx="0" cy="0"/>
        </a:xfrm>
      </p:grpSpPr>
      <p:sp>
        <p:nvSpPr>
          <p:cNvPr id="2066" name="Google Shape;2066;p171: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67" name="Google Shape;2067;p17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68" name="Google Shape;2068;p171: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p172: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86" name="Google Shape;2086;p17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87" name="Google Shape;2087;p172: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0" name="Shape 2100"/>
        <p:cNvGrpSpPr/>
        <p:nvPr/>
      </p:nvGrpSpPr>
      <p:grpSpPr>
        <a:xfrm>
          <a:off x="0" y="0"/>
          <a:ext cx="0" cy="0"/>
          <a:chOff x="0" y="0"/>
          <a:chExt cx="0" cy="0"/>
        </a:xfrm>
      </p:grpSpPr>
      <p:sp>
        <p:nvSpPr>
          <p:cNvPr id="2101" name="Google Shape;2101;p173: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02" name="Google Shape;2102;p17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03" name="Google Shape;2103;p173: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1" name="Shape 2111"/>
        <p:cNvGrpSpPr/>
        <p:nvPr/>
      </p:nvGrpSpPr>
      <p:grpSpPr>
        <a:xfrm>
          <a:off x="0" y="0"/>
          <a:ext cx="0" cy="0"/>
          <a:chOff x="0" y="0"/>
          <a:chExt cx="0" cy="0"/>
        </a:xfrm>
      </p:grpSpPr>
      <p:sp>
        <p:nvSpPr>
          <p:cNvPr id="2112" name="Google Shape;2112;p174: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3" name="Google Shape;2113;p17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4" name="Google Shape;2114;p174: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0" name="Shape 2130"/>
        <p:cNvGrpSpPr/>
        <p:nvPr/>
      </p:nvGrpSpPr>
      <p:grpSpPr>
        <a:xfrm>
          <a:off x="0" y="0"/>
          <a:ext cx="0" cy="0"/>
          <a:chOff x="0" y="0"/>
          <a:chExt cx="0" cy="0"/>
        </a:xfrm>
      </p:grpSpPr>
      <p:sp>
        <p:nvSpPr>
          <p:cNvPr id="2131" name="Google Shape;2131;p175: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32" name="Google Shape;2132;p17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3" name="Google Shape;2133;p175: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6" name="Shape 2146"/>
        <p:cNvGrpSpPr/>
        <p:nvPr/>
      </p:nvGrpSpPr>
      <p:grpSpPr>
        <a:xfrm>
          <a:off x="0" y="0"/>
          <a:ext cx="0" cy="0"/>
          <a:chOff x="0" y="0"/>
          <a:chExt cx="0" cy="0"/>
        </a:xfrm>
      </p:grpSpPr>
      <p:sp>
        <p:nvSpPr>
          <p:cNvPr id="2147" name="Google Shape;2147;p176: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48" name="Google Shape;2148;p17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49" name="Google Shape;2149;p176: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5" name="Shape 2165"/>
        <p:cNvGrpSpPr/>
        <p:nvPr/>
      </p:nvGrpSpPr>
      <p:grpSpPr>
        <a:xfrm>
          <a:off x="0" y="0"/>
          <a:ext cx="0" cy="0"/>
          <a:chOff x="0" y="0"/>
          <a:chExt cx="0" cy="0"/>
        </a:xfrm>
      </p:grpSpPr>
      <p:sp>
        <p:nvSpPr>
          <p:cNvPr id="2166" name="Google Shape;2166;p177: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67" name="Google Shape;2167;p17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68" name="Google Shape;2168;p177: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178: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87" name="Google Shape;2187;p17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88" name="Google Shape;2188;p178: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p179: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3" name="Google Shape;2203;p17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04" name="Google Shape;2204;p179: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1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p180: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18" name="Google Shape;2218;p18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19" name="Google Shape;2219;p180: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p181: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37" name="Google Shape;2237;p18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38" name="Google Shape;2238;p181: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4" name="Shape 2244"/>
        <p:cNvGrpSpPr/>
        <p:nvPr/>
      </p:nvGrpSpPr>
      <p:grpSpPr>
        <a:xfrm>
          <a:off x="0" y="0"/>
          <a:ext cx="0" cy="0"/>
          <a:chOff x="0" y="0"/>
          <a:chExt cx="0" cy="0"/>
        </a:xfrm>
      </p:grpSpPr>
      <p:sp>
        <p:nvSpPr>
          <p:cNvPr id="2245" name="Google Shape;2245;p182: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46" name="Google Shape;2246;p18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7" name="Google Shape;2247;p182: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7" name="Shape 2257"/>
        <p:cNvGrpSpPr/>
        <p:nvPr/>
      </p:nvGrpSpPr>
      <p:grpSpPr>
        <a:xfrm>
          <a:off x="0" y="0"/>
          <a:ext cx="0" cy="0"/>
          <a:chOff x="0" y="0"/>
          <a:chExt cx="0" cy="0"/>
        </a:xfrm>
      </p:grpSpPr>
      <p:sp>
        <p:nvSpPr>
          <p:cNvPr id="2258" name="Google Shape;2258;p183: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59" name="Google Shape;2259;p18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60" name="Google Shape;2260;p183: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2" name="Shape 2272"/>
        <p:cNvGrpSpPr/>
        <p:nvPr/>
      </p:nvGrpSpPr>
      <p:grpSpPr>
        <a:xfrm>
          <a:off x="0" y="0"/>
          <a:ext cx="0" cy="0"/>
          <a:chOff x="0" y="0"/>
          <a:chExt cx="0" cy="0"/>
        </a:xfrm>
      </p:grpSpPr>
      <p:sp>
        <p:nvSpPr>
          <p:cNvPr id="2273" name="Google Shape;2273;p184: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4" name="Google Shape;2274;p18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75" name="Google Shape;2275;p184: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7" name="Shape 2287"/>
        <p:cNvGrpSpPr/>
        <p:nvPr/>
      </p:nvGrpSpPr>
      <p:grpSpPr>
        <a:xfrm>
          <a:off x="0" y="0"/>
          <a:ext cx="0" cy="0"/>
          <a:chOff x="0" y="0"/>
          <a:chExt cx="0" cy="0"/>
        </a:xfrm>
      </p:grpSpPr>
      <p:sp>
        <p:nvSpPr>
          <p:cNvPr id="2288" name="Google Shape;2288;p18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9" name="Google Shape;2289;p18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4" name="Shape 2294"/>
        <p:cNvGrpSpPr/>
        <p:nvPr/>
      </p:nvGrpSpPr>
      <p:grpSpPr>
        <a:xfrm>
          <a:off x="0" y="0"/>
          <a:ext cx="0" cy="0"/>
          <a:chOff x="0" y="0"/>
          <a:chExt cx="0" cy="0"/>
        </a:xfrm>
      </p:grpSpPr>
      <p:sp>
        <p:nvSpPr>
          <p:cNvPr id="2295" name="Google Shape;2295;p186: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96" name="Google Shape;2296;p18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97" name="Google Shape;2297;p186: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0" name="Shape 2310"/>
        <p:cNvGrpSpPr/>
        <p:nvPr/>
      </p:nvGrpSpPr>
      <p:grpSpPr>
        <a:xfrm>
          <a:off x="0" y="0"/>
          <a:ext cx="0" cy="0"/>
          <a:chOff x="0" y="0"/>
          <a:chExt cx="0" cy="0"/>
        </a:xfrm>
      </p:grpSpPr>
      <p:sp>
        <p:nvSpPr>
          <p:cNvPr id="2311" name="Google Shape;2311;p187: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12" name="Google Shape;2312;p18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13" name="Google Shape;2313;p187: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188: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8" name="Google Shape;2328;p18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9" name="Google Shape;2329;p188: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p189: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3" name="Google Shape;2343;p18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44" name="Google Shape;2344;p189: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1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1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p190: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58" name="Google Shape;2358;p19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59" name="Google Shape;2359;p190: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7" name="Shape 2367"/>
        <p:cNvGrpSpPr/>
        <p:nvPr/>
      </p:nvGrpSpPr>
      <p:grpSpPr>
        <a:xfrm>
          <a:off x="0" y="0"/>
          <a:ext cx="0" cy="0"/>
          <a:chOff x="0" y="0"/>
          <a:chExt cx="0" cy="0"/>
        </a:xfrm>
      </p:grpSpPr>
      <p:sp>
        <p:nvSpPr>
          <p:cNvPr id="2368" name="Google Shape;2368;p191: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69" name="Google Shape;2369;p19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0" name="Google Shape;2370;p191: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p192: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88" name="Google Shape;2388;p19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89" name="Google Shape;2389;p192: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5" name="Shape 2405"/>
        <p:cNvGrpSpPr/>
        <p:nvPr/>
      </p:nvGrpSpPr>
      <p:grpSpPr>
        <a:xfrm>
          <a:off x="0" y="0"/>
          <a:ext cx="0" cy="0"/>
          <a:chOff x="0" y="0"/>
          <a:chExt cx="0" cy="0"/>
        </a:xfrm>
      </p:grpSpPr>
      <p:sp>
        <p:nvSpPr>
          <p:cNvPr id="2406" name="Google Shape;2406;p193: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07" name="Google Shape;2407;p19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08" name="Google Shape;2408;p193: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0" name="Shape 2420"/>
        <p:cNvGrpSpPr/>
        <p:nvPr/>
      </p:nvGrpSpPr>
      <p:grpSpPr>
        <a:xfrm>
          <a:off x="0" y="0"/>
          <a:ext cx="0" cy="0"/>
          <a:chOff x="0" y="0"/>
          <a:chExt cx="0" cy="0"/>
        </a:xfrm>
      </p:grpSpPr>
      <p:sp>
        <p:nvSpPr>
          <p:cNvPr id="2421" name="Google Shape;2421;p194:notes"/>
          <p:cNvSpPr txBox="1"/>
          <p:nvPr>
            <p:ph idx="12" type="sldNum"/>
          </p:nvPr>
        </p:nvSpPr>
        <p:spPr>
          <a:xfrm>
            <a:off x="6057900" y="7183438"/>
            <a:ext cx="4632325" cy="3778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22" name="Google Shape;2422;p19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23" name="Google Shape;2423;p194:notes"/>
          <p:cNvSpPr txBox="1"/>
          <p:nvPr>
            <p:ph idx="1" type="body"/>
          </p:nvPr>
        </p:nvSpPr>
        <p:spPr>
          <a:xfrm>
            <a:off x="1069975" y="3592513"/>
            <a:ext cx="8553450" cy="3403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1" name="Shape 2431"/>
        <p:cNvGrpSpPr/>
        <p:nvPr/>
      </p:nvGrpSpPr>
      <p:grpSpPr>
        <a:xfrm>
          <a:off x="0" y="0"/>
          <a:ext cx="0" cy="0"/>
          <a:chOff x="0" y="0"/>
          <a:chExt cx="0" cy="0"/>
        </a:xfrm>
      </p:grpSpPr>
      <p:sp>
        <p:nvSpPr>
          <p:cNvPr id="2432" name="Google Shape;2432;p19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33" name="Google Shape;2433;p19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p2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p2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2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2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2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2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2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1" name="Google Shape;401;p3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3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p3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3" name="Google Shape;423;p3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p3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2" name="Google Shape;432;p3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3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3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3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 name="Google Shape;456;p3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3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4" name="Google Shape;464;p3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3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3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p3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 name="Google Shape;481;p3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4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4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p4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6" name="Google Shape;506;p4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4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4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4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p4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4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2" name="Google Shape;532;p4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p4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4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4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1" name="Google Shape;551;p4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4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4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4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4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4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p4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3" name="Google Shape;153;p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p5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p5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p5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2" name="Google Shape;602;p5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p5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0" name="Google Shape;610;p5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5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5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p5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5" name="Google Shape;635;p5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5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4" name="Google Shape;644;p5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5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3" name="Google Shape;653;p5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5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1" name="Google Shape;661;p5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5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1" name="Google Shape;671;p5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5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p5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6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8" name="Google Shape;688;p6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p6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p6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6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p6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6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p6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6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6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p6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6" name="Google Shape;736;p6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6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4" name="Google Shape;744;p6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6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6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6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2" name="Google Shape;762;p6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p6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1" name="Google Shape;771;p6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p7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0" name="Google Shape;780;p7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p7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8" name="Google Shape;788;p7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p7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7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p7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p7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p7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5" name="Google Shape;815;p7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p7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p7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p7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7" name="Google Shape;837;p7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p7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8" name="Google Shape;848;p7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p7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p7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p7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3" name="Google Shape;873;p7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p8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1" name="Google Shape;881;p8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p8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1" name="Google Shape;891;p8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p8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9" name="Google Shape;899;p8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p8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9" name="Google Shape;909;p8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8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p8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p8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5" name="Google Shape;925;p8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p8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5" name="Google Shape;935;p8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p8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6" name="Google Shape;946;p8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p8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p8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p8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7" name="Google Shape;967;p8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p90: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7" name="Google Shape;977;p90: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p91: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7" name="Google Shape;987;p91: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92: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92: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p93: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7" name="Google Shape;1007;p93: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6" name="Shape 1016"/>
        <p:cNvGrpSpPr/>
        <p:nvPr/>
      </p:nvGrpSpPr>
      <p:grpSpPr>
        <a:xfrm>
          <a:off x="0" y="0"/>
          <a:ext cx="0" cy="0"/>
          <a:chOff x="0" y="0"/>
          <a:chExt cx="0" cy="0"/>
        </a:xfrm>
      </p:grpSpPr>
      <p:sp>
        <p:nvSpPr>
          <p:cNvPr id="1017" name="Google Shape;1017;p94: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8" name="Google Shape;1018;p94: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p95: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9" name="Google Shape;1029;p95: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p96: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1" name="Google Shape;1041;p96: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p97: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9" name="Google Shape;1049;p97: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p98: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9" name="Google Shape;1059;p98: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p99:notes"/>
          <p:cNvSpPr txBox="1"/>
          <p:nvPr>
            <p:ph idx="1" type="body"/>
          </p:nvPr>
        </p:nvSpPr>
        <p:spPr>
          <a:xfrm>
            <a:off x="1069975" y="3592513"/>
            <a:ext cx="8553450" cy="3403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p99:notes"/>
          <p:cNvSpPr/>
          <p:nvPr>
            <p:ph idx="2" type="sldImg"/>
          </p:nvPr>
        </p:nvSpPr>
        <p:spPr>
          <a:xfrm>
            <a:off x="3341688" y="566738"/>
            <a:ext cx="4010025" cy="2836862"/>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2"/>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3" name="Shape 83"/>
        <p:cNvGrpSpPr/>
        <p:nvPr/>
      </p:nvGrpSpPr>
      <p:grpSpPr>
        <a:xfrm>
          <a:off x="0" y="0"/>
          <a:ext cx="0" cy="0"/>
          <a:chOff x="0" y="0"/>
          <a:chExt cx="0" cy="0"/>
        </a:xfrm>
      </p:grpSpPr>
      <p:sp>
        <p:nvSpPr>
          <p:cNvPr id="84" name="Google Shape;84;p11"/>
          <p:cNvSpPr txBox="1"/>
          <p:nvPr>
            <p:ph type="title"/>
          </p:nvPr>
        </p:nvSpPr>
        <p:spPr>
          <a:xfrm>
            <a:off x="1069340" y="5404217"/>
            <a:ext cx="8554720" cy="575968"/>
          </a:xfrm>
          <a:prstGeom prst="rect">
            <a:avLst/>
          </a:prstGeom>
          <a:noFill/>
          <a:ln>
            <a:noFill/>
          </a:ln>
        </p:spPr>
        <p:txBody>
          <a:bodyPr anchorCtr="0" anchor="ctr" bIns="104300" lIns="104300" spcFirstLastPara="1" rIns="104300" wrap="square" tIns="52150">
            <a:noAutofit/>
          </a:bodyPr>
          <a:lstStyle>
            <a:lvl1pPr lvl="0" algn="l">
              <a:spcBef>
                <a:spcPts val="0"/>
              </a:spcBef>
              <a:spcAft>
                <a:spcPts val="0"/>
              </a:spcAft>
              <a:buClr>
                <a:schemeClr val="dk2"/>
              </a:buClr>
              <a:buSzPts val="3200"/>
              <a:buFont typeface="Libre Franklin"/>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 name="Google Shape;85;p11"/>
          <p:cNvSpPr txBox="1"/>
          <p:nvPr>
            <p:ph idx="1" type="body"/>
          </p:nvPr>
        </p:nvSpPr>
        <p:spPr>
          <a:xfrm>
            <a:off x="1069340" y="6005535"/>
            <a:ext cx="8554720" cy="756285"/>
          </a:xfrm>
          <a:prstGeom prst="rect">
            <a:avLst/>
          </a:prstGeom>
          <a:noFill/>
          <a:ln>
            <a:noFill/>
          </a:ln>
        </p:spPr>
        <p:txBody>
          <a:bodyPr anchorCtr="0" anchor="t" bIns="52150" lIns="104300" spcFirstLastPara="1" rIns="104300" wrap="square" tIns="52150">
            <a:normAutofit/>
          </a:bodyPr>
          <a:lstStyle>
            <a:lvl1pPr indent="-228600" lvl="0" marL="457200" algn="l">
              <a:spcBef>
                <a:spcPts val="662"/>
              </a:spcBef>
              <a:spcAft>
                <a:spcPts val="0"/>
              </a:spcAft>
              <a:buSzPts val="1530"/>
              <a:buFont typeface="Libre Baskerville"/>
              <a:buNone/>
              <a:defRPr sz="1800"/>
            </a:lvl1pPr>
            <a:lvl2pPr indent="-304165" lvl="1" marL="914400" algn="l">
              <a:spcBef>
                <a:spcPts val="422"/>
              </a:spcBef>
              <a:spcAft>
                <a:spcPts val="0"/>
              </a:spcAft>
              <a:buSzPts val="1190"/>
              <a:buChar char="⚫"/>
              <a:defRPr sz="1400"/>
            </a:lvl2pPr>
            <a:lvl3pPr indent="-287972" lvl="2" marL="1371600" algn="l">
              <a:spcBef>
                <a:spcPts val="422"/>
              </a:spcBef>
              <a:spcAft>
                <a:spcPts val="0"/>
              </a:spcAft>
              <a:buSzPts val="935"/>
              <a:buChar char="⚫"/>
              <a:defRPr sz="1100"/>
            </a:lvl3pPr>
            <a:lvl4pPr indent="-279400" lvl="3" marL="1828800" algn="l">
              <a:spcBef>
                <a:spcPts val="422"/>
              </a:spcBef>
              <a:spcAft>
                <a:spcPts val="0"/>
              </a:spcAft>
              <a:buSzPts val="800"/>
              <a:buChar char="⚫"/>
              <a:defRPr sz="1000"/>
            </a:lvl4pPr>
            <a:lvl5pPr indent="-292100" lvl="4" marL="2286000" algn="l">
              <a:spcBef>
                <a:spcPts val="422"/>
              </a:spcBef>
              <a:spcAft>
                <a:spcPts val="0"/>
              </a:spcAft>
              <a:buSzPts val="1000"/>
              <a:buFont typeface="Libre Baskerville"/>
              <a:buChar char="o"/>
              <a:defRPr sz="1000"/>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86" name="Google Shape;86;p11"/>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 name="Google Shape;87;p11"/>
          <p:cNvSpPr txBox="1"/>
          <p:nvPr>
            <p:ph idx="11" type="ftr"/>
          </p:nvPr>
        </p:nvSpPr>
        <p:spPr>
          <a:xfrm>
            <a:off x="1069340" y="6806565"/>
            <a:ext cx="4544695"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11"/>
          <p:cNvSpPr/>
          <p:nvPr>
            <p:ph idx="12" type="sldNum"/>
          </p:nvPr>
        </p:nvSpPr>
        <p:spPr>
          <a:xfrm>
            <a:off x="171094" y="6846900"/>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r>
              <a:rPr lang="en-US"/>
              <a:t>6.</a:t>
            </a:r>
            <a:fld id="{00000000-1234-1234-1234-123412341234}" type="slidenum">
              <a:rPr lang="en-US"/>
              <a:t>‹#›</a:t>
            </a:fld>
            <a:endParaRPr/>
          </a:p>
        </p:txBody>
      </p:sp>
      <p:sp>
        <p:nvSpPr>
          <p:cNvPr id="89" name="Google Shape;89;p11"/>
          <p:cNvSpPr/>
          <p:nvPr/>
        </p:nvSpPr>
        <p:spPr>
          <a:xfrm flipH="1" rot="10800000">
            <a:off x="79881" y="5164920"/>
            <a:ext cx="10532999" cy="100838"/>
          </a:xfrm>
          <a:prstGeom prst="rect">
            <a:avLst/>
          </a:prstGeom>
          <a:solidFill>
            <a:schemeClr val="accent1"/>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90" name="Google Shape;90;p11"/>
          <p:cNvSpPr/>
          <p:nvPr/>
        </p:nvSpPr>
        <p:spPr>
          <a:xfrm>
            <a:off x="80117" y="5128440"/>
            <a:ext cx="10532764" cy="50418"/>
          </a:xfrm>
          <a:prstGeom prst="rect">
            <a:avLst/>
          </a:prstGeom>
          <a:solidFill>
            <a:srgbClr val="E6AFA9"/>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91" name="Google Shape;91;p11"/>
          <p:cNvSpPr/>
          <p:nvPr/>
        </p:nvSpPr>
        <p:spPr>
          <a:xfrm>
            <a:off x="80119" y="5263806"/>
            <a:ext cx="10532762" cy="53823"/>
          </a:xfrm>
          <a:prstGeom prst="rect">
            <a:avLst/>
          </a:prstGeom>
          <a:solidFill>
            <a:schemeClr val="accent5"/>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92" name="Google Shape;92;p11"/>
          <p:cNvSpPr/>
          <p:nvPr>
            <p:ph idx="2" type="pic"/>
          </p:nvPr>
        </p:nvSpPr>
        <p:spPr>
          <a:xfrm>
            <a:off x="79883" y="73528"/>
            <a:ext cx="10527190" cy="5052404"/>
          </a:xfrm>
          <a:prstGeom prst="round2SameRect">
            <a:avLst>
              <a:gd fmla="val 7101" name="adj1"/>
              <a:gd fmla="val 0" name="adj2"/>
            </a:avLst>
          </a:prstGeom>
          <a:solidFill>
            <a:schemeClr val="lt2"/>
          </a:solidFill>
          <a:ln cap="flat" cmpd="sng" w="9525">
            <a:solidFill>
              <a:schemeClr val="dk1"/>
            </a:solidFill>
            <a:prstDash val="solid"/>
            <a:round/>
            <a:headEnd len="sm" w="sm" type="none"/>
            <a:tailEnd len="sm" w="sm" type="none"/>
          </a:ln>
        </p:spPr>
        <p:txBody>
          <a:bodyPr anchorCtr="0" anchor="t" bIns="52150" lIns="104300" spcFirstLastPara="1" rIns="104300" wrap="square" tIns="52150">
            <a:noAutofit/>
          </a:bodyPr>
          <a:lstStyle>
            <a:lvl1pPr lvl="0" marR="0" rtl="0" algn="l">
              <a:spcBef>
                <a:spcPts val="662"/>
              </a:spcBef>
              <a:spcAft>
                <a:spcPts val="0"/>
              </a:spcAft>
              <a:buClr>
                <a:schemeClr val="accent1"/>
              </a:buClr>
              <a:buSzPts val="3145"/>
              <a:buFont typeface="Noto Sans Symbols"/>
              <a:buNone/>
              <a:defRPr b="0" i="0" sz="3700" u="none" cap="none" strike="noStrike">
                <a:solidFill>
                  <a:schemeClr val="dk1"/>
                </a:solidFill>
                <a:latin typeface="Libre Baskerville"/>
                <a:ea typeface="Libre Baskerville"/>
                <a:cs typeface="Libre Baskerville"/>
                <a:sym typeface="Libre Baskerville"/>
              </a:defRPr>
            </a:lvl1pPr>
            <a:lvl2pPr lvl="1" marR="0" rtl="0" algn="l">
              <a:spcBef>
                <a:spcPts val="422"/>
              </a:spcBef>
              <a:spcAft>
                <a:spcPts val="0"/>
              </a:spcAft>
              <a:buClr>
                <a:schemeClr val="accent2"/>
              </a:buClr>
              <a:buSzPts val="2295"/>
              <a:buFont typeface="Noto Sans Symbols"/>
              <a:buChar char="⚫"/>
              <a:defRPr b="0" i="0" sz="2700" u="none" cap="none" strike="noStrike">
                <a:solidFill>
                  <a:schemeClr val="dk1"/>
                </a:solidFill>
                <a:latin typeface="Libre Baskerville"/>
                <a:ea typeface="Libre Baskerville"/>
                <a:cs typeface="Libre Baskerville"/>
                <a:sym typeface="Libre Baskerville"/>
              </a:defRPr>
            </a:lvl2pPr>
            <a:lvl3pPr lvl="2" marR="0" rtl="0" algn="l">
              <a:spcBef>
                <a:spcPts val="422"/>
              </a:spcBef>
              <a:spcAft>
                <a:spcPts val="0"/>
              </a:spcAft>
              <a:buClr>
                <a:srgbClr val="E6AFA9"/>
              </a:buClr>
              <a:buSzPts val="1955"/>
              <a:buFont typeface="Noto Sans Symbols"/>
              <a:buChar char="⚫"/>
              <a:defRPr b="0" i="0" sz="2300" u="none" cap="none" strike="noStrike">
                <a:solidFill>
                  <a:schemeClr val="dk1"/>
                </a:solidFill>
                <a:latin typeface="Libre Baskerville"/>
                <a:ea typeface="Libre Baskerville"/>
                <a:cs typeface="Libre Baskerville"/>
                <a:sym typeface="Libre Baskerville"/>
              </a:defRPr>
            </a:lvl3pPr>
            <a:lvl4pPr lvl="3" marR="0" rtl="0" algn="l">
              <a:spcBef>
                <a:spcPts val="422"/>
              </a:spcBef>
              <a:spcAft>
                <a:spcPts val="0"/>
              </a:spcAft>
              <a:buClr>
                <a:schemeClr val="accent3"/>
              </a:buClr>
              <a:buSzPts val="1840"/>
              <a:buFont typeface="Noto Sans Symbols"/>
              <a:buChar char="⚫"/>
              <a:defRPr b="0" i="0" sz="2300" u="none" cap="none" strike="noStrike">
                <a:solidFill>
                  <a:schemeClr val="dk1"/>
                </a:solidFill>
                <a:latin typeface="Libre Baskerville"/>
                <a:ea typeface="Libre Baskerville"/>
                <a:cs typeface="Libre Baskerville"/>
                <a:sym typeface="Libre Baskerville"/>
              </a:defRPr>
            </a:lvl4pPr>
            <a:lvl5pPr lvl="4" marR="0" rtl="0" algn="l">
              <a:spcBef>
                <a:spcPts val="422"/>
              </a:spcBef>
              <a:spcAft>
                <a:spcPts val="0"/>
              </a:spcAft>
              <a:buClr>
                <a:schemeClr val="accent3"/>
              </a:buClr>
              <a:buSzPts val="2300"/>
              <a:buFont typeface="Libre Baskerville"/>
              <a:buChar char="o"/>
              <a:defRPr b="0" i="0" sz="2300" u="none" cap="none" strike="noStrike">
                <a:solidFill>
                  <a:schemeClr val="dk1"/>
                </a:solidFill>
                <a:latin typeface="Libre Baskerville"/>
                <a:ea typeface="Libre Baskerville"/>
                <a:cs typeface="Libre Baskerville"/>
                <a:sym typeface="Libre Baskerville"/>
              </a:defRPr>
            </a:lvl5pPr>
            <a:lvl6pPr lvl="5" marR="0" rtl="0" algn="l">
              <a:spcBef>
                <a:spcPts val="422"/>
              </a:spcBef>
              <a:spcAft>
                <a:spcPts val="0"/>
              </a:spcAft>
              <a:buClr>
                <a:schemeClr val="accent3"/>
              </a:buClr>
              <a:buSzPts val="2100"/>
              <a:buFont typeface="Libre Baskerville"/>
              <a:buChar char="•"/>
              <a:defRPr b="0" i="0" sz="2100" u="none" cap="none" strike="noStrike">
                <a:solidFill>
                  <a:schemeClr val="dk1"/>
                </a:solidFill>
                <a:latin typeface="Libre Baskerville"/>
                <a:ea typeface="Libre Baskerville"/>
                <a:cs typeface="Libre Baskerville"/>
                <a:sym typeface="Libre Baskerville"/>
              </a:defRPr>
            </a:lvl6pPr>
            <a:lvl7pPr lvl="6" marR="0" rtl="0" algn="l">
              <a:spcBef>
                <a:spcPts val="422"/>
              </a:spcBef>
              <a:spcAft>
                <a:spcPts val="0"/>
              </a:spcAft>
              <a:buClr>
                <a:schemeClr val="accent2"/>
              </a:buClr>
              <a:buSzPts val="2100"/>
              <a:buFont typeface="Libre Baskerville"/>
              <a:buChar char="•"/>
              <a:defRPr b="0" i="0" sz="2100" u="none" cap="none" strike="noStrike">
                <a:solidFill>
                  <a:schemeClr val="dk1"/>
                </a:solidFill>
                <a:latin typeface="Libre Baskerville"/>
                <a:ea typeface="Libre Baskerville"/>
                <a:cs typeface="Libre Baskerville"/>
                <a:sym typeface="Libre Baskerville"/>
              </a:defRPr>
            </a:lvl7pPr>
            <a:lvl8pPr lvl="7" marR="0" rtl="0" algn="l">
              <a:spcBef>
                <a:spcPts val="422"/>
              </a:spcBef>
              <a:spcAft>
                <a:spcPts val="0"/>
              </a:spcAft>
              <a:buClr>
                <a:srgbClr val="E6AFA9"/>
              </a:buClr>
              <a:buSzPts val="2100"/>
              <a:buFont typeface="Libre Baskerville"/>
              <a:buChar char="•"/>
              <a:defRPr b="0" i="0" sz="2100" u="none" cap="none" strike="noStrike">
                <a:solidFill>
                  <a:schemeClr val="dk1"/>
                </a:solidFill>
                <a:latin typeface="Libre Baskerville"/>
                <a:ea typeface="Libre Baskerville"/>
                <a:cs typeface="Libre Baskerville"/>
                <a:sym typeface="Libre Baskerville"/>
              </a:defRPr>
            </a:lvl8pPr>
            <a:lvl9pPr lvl="8" marR="0" rtl="0" algn="l">
              <a:spcBef>
                <a:spcPts val="422"/>
              </a:spcBef>
              <a:spcAft>
                <a:spcPts val="0"/>
              </a:spcAft>
              <a:buClr>
                <a:srgbClr val="CAABA9"/>
              </a:buClr>
              <a:buSzPts val="2100"/>
              <a:buFont typeface="Libre Baskerville"/>
              <a:buChar char="•"/>
              <a:defRPr b="0" i="0" sz="2100" u="none" cap="none" strike="noStrike">
                <a:solidFill>
                  <a:schemeClr val="dk1"/>
                </a:solidFill>
                <a:latin typeface="Libre Baskerville"/>
                <a:ea typeface="Libre Baskerville"/>
                <a:cs typeface="Libre Baskerville"/>
                <a:sym typeface="Libre Baskervill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3" name="Shape 93"/>
        <p:cNvGrpSpPr/>
        <p:nvPr/>
      </p:nvGrpSpPr>
      <p:grpSpPr>
        <a:xfrm>
          <a:off x="0" y="0"/>
          <a:ext cx="0" cy="0"/>
          <a:chOff x="0" y="0"/>
          <a:chExt cx="0" cy="0"/>
        </a:xfrm>
      </p:grpSpPr>
      <p:sp>
        <p:nvSpPr>
          <p:cNvPr id="94" name="Google Shape;94;p12"/>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12"/>
          <p:cNvSpPr txBox="1"/>
          <p:nvPr>
            <p:ph idx="1" type="body"/>
          </p:nvPr>
        </p:nvSpPr>
        <p:spPr>
          <a:xfrm rot="5400000">
            <a:off x="3093085" y="-427143"/>
            <a:ext cx="5041900" cy="9089390"/>
          </a:xfrm>
          <a:prstGeom prst="rect">
            <a:avLst/>
          </a:prstGeom>
          <a:noFill/>
          <a:ln>
            <a:noFill/>
          </a:ln>
        </p:spPr>
        <p:txBody>
          <a:bodyPr anchorCtr="0" anchor="t" bIns="52150" lIns="104300" spcFirstLastPara="1" rIns="104300" wrap="square" tIns="52150">
            <a:normAutofit/>
          </a:bodyPr>
          <a:lstStyle>
            <a:lvl1pPr indent="-325755" lvl="0" marL="457200" algn="l">
              <a:spcBef>
                <a:spcPts val="662"/>
              </a:spcBef>
              <a:spcAft>
                <a:spcPts val="0"/>
              </a:spcAft>
              <a:buSzPts val="1530"/>
              <a:buChar char="⚫"/>
              <a:defRPr/>
            </a:lvl1pPr>
            <a:lvl2pPr indent="-325755" lvl="1" marL="914400" algn="l">
              <a:spcBef>
                <a:spcPts val="422"/>
              </a:spcBef>
              <a:spcAft>
                <a:spcPts val="0"/>
              </a:spcAft>
              <a:buSzPts val="1530"/>
              <a:buChar char="⚫"/>
              <a:defRPr/>
            </a:lvl2pPr>
            <a:lvl3pPr indent="-325755" lvl="2" marL="1371600" algn="l">
              <a:spcBef>
                <a:spcPts val="422"/>
              </a:spcBef>
              <a:spcAft>
                <a:spcPts val="0"/>
              </a:spcAft>
              <a:buSzPts val="1530"/>
              <a:buChar char="⚫"/>
              <a:defRPr/>
            </a:lvl3pPr>
            <a:lvl4pPr indent="-320039" lvl="3" marL="1828800" algn="l">
              <a:spcBef>
                <a:spcPts val="422"/>
              </a:spcBef>
              <a:spcAft>
                <a:spcPts val="0"/>
              </a:spcAft>
              <a:buSzPts val="1440"/>
              <a:buChar char="⚫"/>
              <a:defRPr/>
            </a:lvl4pPr>
            <a:lvl5pPr indent="-342900" lvl="4" marL="2286000" algn="l">
              <a:spcBef>
                <a:spcPts val="422"/>
              </a:spcBef>
              <a:spcAft>
                <a:spcPts val="0"/>
              </a:spcAft>
              <a:buSzPts val="1800"/>
              <a:buChar char="o"/>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96" name="Google Shape;96;p12"/>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9" name="Shape 99"/>
        <p:cNvGrpSpPr/>
        <p:nvPr/>
      </p:nvGrpSpPr>
      <p:grpSpPr>
        <a:xfrm>
          <a:off x="0" y="0"/>
          <a:ext cx="0" cy="0"/>
          <a:chOff x="0" y="0"/>
          <a:chExt cx="0" cy="0"/>
        </a:xfrm>
      </p:grpSpPr>
      <p:sp>
        <p:nvSpPr>
          <p:cNvPr id="100" name="Google Shape;100;p13"/>
          <p:cNvSpPr txBox="1"/>
          <p:nvPr>
            <p:ph type="title"/>
          </p:nvPr>
        </p:nvSpPr>
        <p:spPr>
          <a:xfrm rot="5400000">
            <a:off x="5702523" y="2353060"/>
            <a:ext cx="6452932" cy="2352548"/>
          </a:xfrm>
          <a:prstGeom prst="rect">
            <a:avLst/>
          </a:prstGeom>
          <a:noFill/>
          <a:ln>
            <a:noFill/>
          </a:ln>
        </p:spPr>
        <p:txBody>
          <a:bodyPr anchorCtr="0" anchor="b" bIns="104300" lIns="104300" spcFirstLastPara="1" rIns="104300" wrap="square" tIns="5215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3"/>
          <p:cNvSpPr txBox="1"/>
          <p:nvPr>
            <p:ph idx="1" type="body"/>
          </p:nvPr>
        </p:nvSpPr>
        <p:spPr>
          <a:xfrm rot="5400000">
            <a:off x="1095450" y="276757"/>
            <a:ext cx="6452932" cy="6505152"/>
          </a:xfrm>
          <a:prstGeom prst="rect">
            <a:avLst/>
          </a:prstGeom>
          <a:noFill/>
          <a:ln>
            <a:noFill/>
          </a:ln>
        </p:spPr>
        <p:txBody>
          <a:bodyPr anchorCtr="0" anchor="t" bIns="52150" lIns="104300" spcFirstLastPara="1" rIns="104300" wrap="square" tIns="52150">
            <a:normAutofit/>
          </a:bodyPr>
          <a:lstStyle>
            <a:lvl1pPr indent="-325755" lvl="0" marL="457200" algn="l">
              <a:spcBef>
                <a:spcPts val="662"/>
              </a:spcBef>
              <a:spcAft>
                <a:spcPts val="0"/>
              </a:spcAft>
              <a:buSzPts val="1530"/>
              <a:buChar char="⚫"/>
              <a:defRPr/>
            </a:lvl1pPr>
            <a:lvl2pPr indent="-325755" lvl="1" marL="914400" algn="l">
              <a:spcBef>
                <a:spcPts val="422"/>
              </a:spcBef>
              <a:spcAft>
                <a:spcPts val="0"/>
              </a:spcAft>
              <a:buSzPts val="1530"/>
              <a:buChar char="⚫"/>
              <a:defRPr/>
            </a:lvl2pPr>
            <a:lvl3pPr indent="-325755" lvl="2" marL="1371600" algn="l">
              <a:spcBef>
                <a:spcPts val="422"/>
              </a:spcBef>
              <a:spcAft>
                <a:spcPts val="0"/>
              </a:spcAft>
              <a:buSzPts val="1530"/>
              <a:buChar char="⚫"/>
              <a:defRPr/>
            </a:lvl3pPr>
            <a:lvl4pPr indent="-320039" lvl="3" marL="1828800" algn="l">
              <a:spcBef>
                <a:spcPts val="422"/>
              </a:spcBef>
              <a:spcAft>
                <a:spcPts val="0"/>
              </a:spcAft>
              <a:buSzPts val="1440"/>
              <a:buChar char="⚫"/>
              <a:defRPr/>
            </a:lvl4pPr>
            <a:lvl5pPr indent="-342900" lvl="4" marL="2286000" algn="l">
              <a:spcBef>
                <a:spcPts val="422"/>
              </a:spcBef>
              <a:spcAft>
                <a:spcPts val="0"/>
              </a:spcAft>
              <a:buSzPts val="1800"/>
              <a:buChar char="o"/>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102" name="Google Shape;102;p13"/>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2" name="Shape 22"/>
        <p:cNvGrpSpPr/>
        <p:nvPr/>
      </p:nvGrpSpPr>
      <p:grpSpPr>
        <a:xfrm>
          <a:off x="0" y="0"/>
          <a:ext cx="0" cy="0"/>
          <a:chOff x="0" y="0"/>
          <a:chExt cx="0" cy="0"/>
        </a:xfrm>
      </p:grpSpPr>
      <p:sp>
        <p:nvSpPr>
          <p:cNvPr id="23" name="Google Shape;23;p3"/>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3"/>
          <p:cNvSpPr txBox="1"/>
          <p:nvPr>
            <p:ph idx="10" type="dt"/>
          </p:nvPr>
        </p:nvSpPr>
        <p:spPr>
          <a:xfrm>
            <a:off x="5956300" y="6829425"/>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fld id="{00000000-1234-1234-1234-123412341234}" type="slidenum">
              <a:rPr lang="en-US"/>
              <a:t>‹#›</a:t>
            </a:fld>
            <a:endParaRPr/>
          </a:p>
        </p:txBody>
      </p:sp>
      <p:sp>
        <p:nvSpPr>
          <p:cNvPr id="27" name="Google Shape;27;p3"/>
          <p:cNvSpPr txBox="1"/>
          <p:nvPr>
            <p:ph idx="1" type="body"/>
          </p:nvPr>
        </p:nvSpPr>
        <p:spPr>
          <a:xfrm>
            <a:off x="1069340" y="1596602"/>
            <a:ext cx="9089390" cy="5041900"/>
          </a:xfrm>
          <a:prstGeom prst="rect">
            <a:avLst/>
          </a:prstGeom>
          <a:noFill/>
          <a:ln>
            <a:noFill/>
          </a:ln>
        </p:spPr>
        <p:txBody>
          <a:bodyPr anchorCtr="0" anchor="t" bIns="52150" lIns="104300" spcFirstLastPara="1" rIns="104300" wrap="square" tIns="52150">
            <a:normAutofit/>
          </a:bodyPr>
          <a:lstStyle>
            <a:lvl1pPr indent="-325755" lvl="0" marL="457200" algn="l">
              <a:spcBef>
                <a:spcPts val="662"/>
              </a:spcBef>
              <a:spcAft>
                <a:spcPts val="0"/>
              </a:spcAft>
              <a:buSzPts val="1530"/>
              <a:buChar char="⚫"/>
              <a:defRPr/>
            </a:lvl1pPr>
            <a:lvl2pPr indent="-325755" lvl="1" marL="914400" algn="l">
              <a:spcBef>
                <a:spcPts val="422"/>
              </a:spcBef>
              <a:spcAft>
                <a:spcPts val="0"/>
              </a:spcAft>
              <a:buSzPts val="1530"/>
              <a:buChar char="⚫"/>
              <a:defRPr/>
            </a:lvl2pPr>
            <a:lvl3pPr indent="-325755" lvl="2" marL="1371600" algn="l">
              <a:spcBef>
                <a:spcPts val="422"/>
              </a:spcBef>
              <a:spcAft>
                <a:spcPts val="0"/>
              </a:spcAft>
              <a:buSzPts val="1530"/>
              <a:buChar char="⚫"/>
              <a:defRPr/>
            </a:lvl3pPr>
            <a:lvl4pPr indent="-320039" lvl="3" marL="1828800" algn="l">
              <a:spcBef>
                <a:spcPts val="422"/>
              </a:spcBef>
              <a:spcAft>
                <a:spcPts val="0"/>
              </a:spcAft>
              <a:buSzPts val="1440"/>
              <a:buChar char="⚫"/>
              <a:defRPr/>
            </a:lvl4pPr>
            <a:lvl5pPr indent="-342900" lvl="4" marL="2286000" algn="l">
              <a:spcBef>
                <a:spcPts val="422"/>
              </a:spcBef>
              <a:spcAft>
                <a:spcPts val="0"/>
              </a:spcAft>
              <a:buSzPts val="1800"/>
              <a:buChar char="o"/>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4"/>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blipFill rotWithShape="1">
          <a:blip r:embed="rId2">
            <a:alphaModFix/>
          </a:blip>
          <a:tile algn="tl" flip="none" tx="0" sx="55000" ty="0" sy="55000"/>
        </a:blipFill>
      </p:bgPr>
    </p:bg>
    <p:spTree>
      <p:nvGrpSpPr>
        <p:cNvPr id="33" name="Shape 33"/>
        <p:cNvGrpSpPr/>
        <p:nvPr/>
      </p:nvGrpSpPr>
      <p:grpSpPr>
        <a:xfrm>
          <a:off x="0" y="0"/>
          <a:ext cx="0" cy="0"/>
          <a:chOff x="0" y="0"/>
          <a:chExt cx="0" cy="0"/>
        </a:xfrm>
      </p:grpSpPr>
      <p:sp>
        <p:nvSpPr>
          <p:cNvPr id="34" name="Google Shape;34;p5"/>
          <p:cNvSpPr/>
          <p:nvPr/>
        </p:nvSpPr>
        <p:spPr>
          <a:xfrm>
            <a:off x="0" y="0"/>
            <a:ext cx="10693400" cy="7562850"/>
          </a:xfrm>
          <a:prstGeom prst="rect">
            <a:avLst/>
          </a:prstGeom>
          <a:solidFill>
            <a:srgbClr val="FFFFFF"/>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35" name="Google Shape;35;p5"/>
          <p:cNvSpPr/>
          <p:nvPr/>
        </p:nvSpPr>
        <p:spPr>
          <a:xfrm>
            <a:off x="76380" y="76925"/>
            <a:ext cx="10540638" cy="738001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36" name="Google Shape;36;p5"/>
          <p:cNvSpPr txBox="1"/>
          <p:nvPr>
            <p:ph idx="1" type="subTitle"/>
          </p:nvPr>
        </p:nvSpPr>
        <p:spPr>
          <a:xfrm>
            <a:off x="1514898" y="3529330"/>
            <a:ext cx="7485380" cy="1764665"/>
          </a:xfrm>
          <a:prstGeom prst="rect">
            <a:avLst/>
          </a:prstGeom>
          <a:noFill/>
          <a:ln>
            <a:noFill/>
          </a:ln>
        </p:spPr>
        <p:txBody>
          <a:bodyPr anchorCtr="0" anchor="t" bIns="52150" lIns="104300" spcFirstLastPara="1" rIns="104300" wrap="square" tIns="52150">
            <a:normAutofit/>
          </a:bodyPr>
          <a:lstStyle>
            <a:lvl1pPr lvl="0" algn="ctr">
              <a:spcBef>
                <a:spcPts val="662"/>
              </a:spcBef>
              <a:spcAft>
                <a:spcPts val="0"/>
              </a:spcAft>
              <a:buSzPts val="2550"/>
              <a:buNone/>
              <a:defRPr sz="3000">
                <a:solidFill>
                  <a:schemeClr val="dk2"/>
                </a:solidFill>
              </a:defRPr>
            </a:lvl1pPr>
            <a:lvl2pPr lvl="1" algn="ctr">
              <a:spcBef>
                <a:spcPts val="422"/>
              </a:spcBef>
              <a:spcAft>
                <a:spcPts val="0"/>
              </a:spcAft>
              <a:buSzPts val="1530"/>
              <a:buNone/>
              <a:defRPr/>
            </a:lvl2pPr>
            <a:lvl3pPr lvl="2" algn="ctr">
              <a:spcBef>
                <a:spcPts val="422"/>
              </a:spcBef>
              <a:spcAft>
                <a:spcPts val="0"/>
              </a:spcAft>
              <a:buSzPts val="1530"/>
              <a:buNone/>
              <a:defRPr/>
            </a:lvl3pPr>
            <a:lvl4pPr lvl="3" algn="ctr">
              <a:spcBef>
                <a:spcPts val="422"/>
              </a:spcBef>
              <a:spcAft>
                <a:spcPts val="0"/>
              </a:spcAft>
              <a:buSzPts val="1440"/>
              <a:buNone/>
              <a:defRPr/>
            </a:lvl4pPr>
            <a:lvl5pPr lvl="4" algn="ctr">
              <a:spcBef>
                <a:spcPts val="422"/>
              </a:spcBef>
              <a:spcAft>
                <a:spcPts val="0"/>
              </a:spcAft>
              <a:buSzPts val="1800"/>
              <a:buNone/>
              <a:defRPr/>
            </a:lvl5pPr>
            <a:lvl6pPr lvl="5" algn="ctr">
              <a:spcBef>
                <a:spcPts val="422"/>
              </a:spcBef>
              <a:spcAft>
                <a:spcPts val="0"/>
              </a:spcAft>
              <a:buSzPts val="1800"/>
              <a:buNone/>
              <a:defRPr/>
            </a:lvl6pPr>
            <a:lvl7pPr lvl="6" algn="ctr">
              <a:spcBef>
                <a:spcPts val="422"/>
              </a:spcBef>
              <a:spcAft>
                <a:spcPts val="0"/>
              </a:spcAft>
              <a:buSzPts val="1800"/>
              <a:buNone/>
              <a:defRPr/>
            </a:lvl7pPr>
            <a:lvl8pPr lvl="7" algn="ctr">
              <a:spcBef>
                <a:spcPts val="422"/>
              </a:spcBef>
              <a:spcAft>
                <a:spcPts val="0"/>
              </a:spcAft>
              <a:buSzPts val="1800"/>
              <a:buNone/>
              <a:defRPr/>
            </a:lvl8pPr>
            <a:lvl9pPr lvl="8" algn="ctr">
              <a:spcBef>
                <a:spcPts val="422"/>
              </a:spcBef>
              <a:spcAft>
                <a:spcPts val="0"/>
              </a:spcAft>
              <a:buSzPts val="1800"/>
              <a:buNone/>
              <a:defRPr/>
            </a:lvl9pPr>
          </a:lstStyle>
          <a:p/>
        </p:txBody>
      </p:sp>
      <p:sp>
        <p:nvSpPr>
          <p:cNvPr id="37" name="Google Shape;37;p5"/>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marR="0" algn="ctr">
              <a:lnSpc>
                <a:spcPct val="144375"/>
              </a:lnSpc>
              <a:spcBef>
                <a:spcPts val="0"/>
              </a:spcBef>
              <a:buNone/>
              <a:defRPr sz="1600">
                <a:solidFill>
                  <a:srgbClr val="FFFFFF"/>
                </a:solidFill>
                <a:latin typeface="Libre Franklin"/>
                <a:ea typeface="Libre Franklin"/>
                <a:cs typeface="Libre Franklin"/>
                <a:sym typeface="Libre Franklin"/>
              </a:defRPr>
            </a:lvl1pPr>
            <a:lvl2pPr indent="0" lvl="1" marL="12700" marR="0" algn="ctr">
              <a:lnSpc>
                <a:spcPct val="144375"/>
              </a:lnSpc>
              <a:spcBef>
                <a:spcPts val="0"/>
              </a:spcBef>
              <a:buNone/>
              <a:defRPr sz="1600">
                <a:solidFill>
                  <a:srgbClr val="FFFFFF"/>
                </a:solidFill>
                <a:latin typeface="Libre Franklin"/>
                <a:ea typeface="Libre Franklin"/>
                <a:cs typeface="Libre Franklin"/>
                <a:sym typeface="Libre Franklin"/>
              </a:defRPr>
            </a:lvl2pPr>
            <a:lvl3pPr indent="0" lvl="2" marL="12700" marR="0" algn="ctr">
              <a:lnSpc>
                <a:spcPct val="144375"/>
              </a:lnSpc>
              <a:spcBef>
                <a:spcPts val="0"/>
              </a:spcBef>
              <a:buNone/>
              <a:defRPr sz="1600">
                <a:solidFill>
                  <a:srgbClr val="FFFFFF"/>
                </a:solidFill>
                <a:latin typeface="Libre Franklin"/>
                <a:ea typeface="Libre Franklin"/>
                <a:cs typeface="Libre Franklin"/>
                <a:sym typeface="Libre Franklin"/>
              </a:defRPr>
            </a:lvl3pPr>
            <a:lvl4pPr indent="0" lvl="3" marL="12700" marR="0" algn="ctr">
              <a:lnSpc>
                <a:spcPct val="144375"/>
              </a:lnSpc>
              <a:spcBef>
                <a:spcPts val="0"/>
              </a:spcBef>
              <a:buNone/>
              <a:defRPr sz="1600">
                <a:solidFill>
                  <a:srgbClr val="FFFFFF"/>
                </a:solidFill>
                <a:latin typeface="Libre Franklin"/>
                <a:ea typeface="Libre Franklin"/>
                <a:cs typeface="Libre Franklin"/>
                <a:sym typeface="Libre Franklin"/>
              </a:defRPr>
            </a:lvl4pPr>
            <a:lvl5pPr indent="0" lvl="4" marL="12700" marR="0" algn="ctr">
              <a:lnSpc>
                <a:spcPct val="144375"/>
              </a:lnSpc>
              <a:spcBef>
                <a:spcPts val="0"/>
              </a:spcBef>
              <a:buNone/>
              <a:defRPr sz="1600">
                <a:solidFill>
                  <a:srgbClr val="FFFFFF"/>
                </a:solidFill>
                <a:latin typeface="Libre Franklin"/>
                <a:ea typeface="Libre Franklin"/>
                <a:cs typeface="Libre Franklin"/>
                <a:sym typeface="Libre Franklin"/>
              </a:defRPr>
            </a:lvl5pPr>
            <a:lvl6pPr indent="0" lvl="5" marL="12700" marR="0" algn="ctr">
              <a:lnSpc>
                <a:spcPct val="144375"/>
              </a:lnSpc>
              <a:spcBef>
                <a:spcPts val="0"/>
              </a:spcBef>
              <a:buNone/>
              <a:defRPr sz="1600">
                <a:solidFill>
                  <a:srgbClr val="FFFFFF"/>
                </a:solidFill>
                <a:latin typeface="Libre Franklin"/>
                <a:ea typeface="Libre Franklin"/>
                <a:cs typeface="Libre Franklin"/>
                <a:sym typeface="Libre Franklin"/>
              </a:defRPr>
            </a:lvl6pPr>
            <a:lvl7pPr indent="0" lvl="6" marL="12700" marR="0" algn="ctr">
              <a:lnSpc>
                <a:spcPct val="144375"/>
              </a:lnSpc>
              <a:spcBef>
                <a:spcPts val="0"/>
              </a:spcBef>
              <a:buNone/>
              <a:defRPr sz="1600">
                <a:solidFill>
                  <a:srgbClr val="FFFFFF"/>
                </a:solidFill>
                <a:latin typeface="Libre Franklin"/>
                <a:ea typeface="Libre Franklin"/>
                <a:cs typeface="Libre Franklin"/>
                <a:sym typeface="Libre Franklin"/>
              </a:defRPr>
            </a:lvl7pPr>
            <a:lvl8pPr indent="0" lvl="7" marL="12700" marR="0" algn="ctr">
              <a:lnSpc>
                <a:spcPct val="144375"/>
              </a:lnSpc>
              <a:spcBef>
                <a:spcPts val="0"/>
              </a:spcBef>
              <a:buNone/>
              <a:defRPr sz="1600">
                <a:solidFill>
                  <a:srgbClr val="FFFFFF"/>
                </a:solidFill>
                <a:latin typeface="Libre Franklin"/>
                <a:ea typeface="Libre Franklin"/>
                <a:cs typeface="Libre Franklin"/>
                <a:sym typeface="Libre Franklin"/>
              </a:defRPr>
            </a:lvl8pPr>
            <a:lvl9pPr indent="0" lvl="8" marL="12700" marR="0" algn="ctr">
              <a:lnSpc>
                <a:spcPct val="144375"/>
              </a:lnSpc>
              <a:spcBef>
                <a:spcPts val="0"/>
              </a:spcBef>
              <a:buNone/>
              <a:defRPr sz="1600">
                <a:solidFill>
                  <a:srgbClr val="FFFFFF"/>
                </a:solidFill>
                <a:latin typeface="Libre Franklin"/>
                <a:ea typeface="Libre Franklin"/>
                <a:cs typeface="Libre Franklin"/>
                <a:sym typeface="Libre Franklin"/>
              </a:defRPr>
            </a:lvl9pPr>
          </a:lstStyle>
          <a:p>
            <a:pPr indent="0" lvl="0" marL="12700" rtl="0" algn="ctr">
              <a:spcBef>
                <a:spcPts val="0"/>
              </a:spcBef>
              <a:spcAft>
                <a:spcPts val="0"/>
              </a:spcAft>
              <a:buNone/>
            </a:pPr>
            <a:r>
              <a:rPr lang="en-US"/>
              <a:t>6.</a:t>
            </a:r>
            <a:fld id="{00000000-1234-1234-1234-123412341234}" type="slidenum">
              <a:rPr lang="en-US"/>
              <a:t>‹#›</a:t>
            </a:fld>
            <a:endParaRPr/>
          </a:p>
        </p:txBody>
      </p:sp>
      <p:sp>
        <p:nvSpPr>
          <p:cNvPr id="40" name="Google Shape;40;p5"/>
          <p:cNvSpPr/>
          <p:nvPr/>
        </p:nvSpPr>
        <p:spPr>
          <a:xfrm>
            <a:off x="73595" y="1598259"/>
            <a:ext cx="10550186" cy="1684327"/>
          </a:xfrm>
          <a:prstGeom prst="rect">
            <a:avLst/>
          </a:prstGeom>
          <a:solidFill>
            <a:schemeClr val="accent1"/>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1" name="Google Shape;41;p5"/>
          <p:cNvSpPr/>
          <p:nvPr/>
        </p:nvSpPr>
        <p:spPr>
          <a:xfrm>
            <a:off x="73595" y="1540272"/>
            <a:ext cx="10550186" cy="132973"/>
          </a:xfrm>
          <a:prstGeom prst="rect">
            <a:avLst/>
          </a:prstGeom>
          <a:solidFill>
            <a:srgbClr val="E6AFA9"/>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2" name="Google Shape;42;p5"/>
          <p:cNvSpPr/>
          <p:nvPr/>
        </p:nvSpPr>
        <p:spPr>
          <a:xfrm>
            <a:off x="73595" y="3282582"/>
            <a:ext cx="10550186" cy="121892"/>
          </a:xfrm>
          <a:prstGeom prst="rect">
            <a:avLst/>
          </a:prstGeom>
          <a:solidFill>
            <a:schemeClr val="accent5"/>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3" name="Google Shape;43;p5"/>
          <p:cNvSpPr txBox="1"/>
          <p:nvPr>
            <p:ph type="ctrTitle"/>
          </p:nvPr>
        </p:nvSpPr>
        <p:spPr>
          <a:xfrm>
            <a:off x="534670" y="1660707"/>
            <a:ext cx="9624060" cy="1621111"/>
          </a:xfrm>
          <a:prstGeom prst="rect">
            <a:avLst/>
          </a:prstGeom>
          <a:noFill/>
          <a:ln>
            <a:noFill/>
          </a:ln>
        </p:spPr>
        <p:txBody>
          <a:bodyPr anchorCtr="0" anchor="ctr" bIns="104300" lIns="104300" spcFirstLastPara="1" rIns="104300" wrap="square" tIns="52150">
            <a:normAutofit/>
          </a:bodyPr>
          <a:lstStyle>
            <a:lvl1pPr lvl="0" algn="ctr">
              <a:spcBef>
                <a:spcPts val="0"/>
              </a:spcBef>
              <a:spcAft>
                <a:spcPts val="0"/>
              </a:spcAft>
              <a:buClr>
                <a:srgbClr val="FFFFFF"/>
              </a:buClr>
              <a:buSzPts val="4600"/>
              <a:buFont typeface="Libre Franklin"/>
              <a:buNone/>
              <a:defRPr>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44" name="Shape 44"/>
        <p:cNvGrpSpPr/>
        <p:nvPr/>
      </p:nvGrpSpPr>
      <p:grpSpPr>
        <a:xfrm>
          <a:off x="0" y="0"/>
          <a:ext cx="0" cy="0"/>
          <a:chOff x="0" y="0"/>
          <a:chExt cx="0" cy="0"/>
        </a:xfrm>
      </p:grpSpPr>
      <p:sp>
        <p:nvSpPr>
          <p:cNvPr id="45" name="Google Shape;45;p6"/>
          <p:cNvSpPr txBox="1"/>
          <p:nvPr>
            <p:ph idx="1" type="body"/>
          </p:nvPr>
        </p:nvSpPr>
        <p:spPr>
          <a:xfrm>
            <a:off x="534670" y="302865"/>
            <a:ext cx="9624060" cy="6452932"/>
          </a:xfrm>
          <a:prstGeom prst="rect">
            <a:avLst/>
          </a:prstGeom>
          <a:noFill/>
          <a:ln>
            <a:noFill/>
          </a:ln>
        </p:spPr>
        <p:txBody>
          <a:bodyPr anchorCtr="0" anchor="t" bIns="52150" lIns="104300" spcFirstLastPara="1" rIns="104300" wrap="square" tIns="52150">
            <a:normAutofit/>
          </a:bodyPr>
          <a:lstStyle>
            <a:lvl1pPr indent="-325755" lvl="0" marL="457200" algn="l">
              <a:spcBef>
                <a:spcPts val="662"/>
              </a:spcBef>
              <a:spcAft>
                <a:spcPts val="0"/>
              </a:spcAft>
              <a:buSzPts val="1530"/>
              <a:buChar char="⚫"/>
              <a:defRPr/>
            </a:lvl1pPr>
            <a:lvl2pPr indent="-325755" lvl="1" marL="914400" algn="l">
              <a:spcBef>
                <a:spcPts val="422"/>
              </a:spcBef>
              <a:spcAft>
                <a:spcPts val="0"/>
              </a:spcAft>
              <a:buSzPts val="1530"/>
              <a:buChar char="⚫"/>
              <a:defRPr/>
            </a:lvl2pPr>
            <a:lvl3pPr indent="-325755" lvl="2" marL="1371600" algn="l">
              <a:spcBef>
                <a:spcPts val="422"/>
              </a:spcBef>
              <a:spcAft>
                <a:spcPts val="0"/>
              </a:spcAft>
              <a:buSzPts val="1530"/>
              <a:buChar char="⚫"/>
              <a:defRPr/>
            </a:lvl3pPr>
            <a:lvl4pPr indent="-320039" lvl="3" marL="1828800" algn="l">
              <a:spcBef>
                <a:spcPts val="422"/>
              </a:spcBef>
              <a:spcAft>
                <a:spcPts val="0"/>
              </a:spcAft>
              <a:buSzPts val="1440"/>
              <a:buChar char="⚫"/>
              <a:defRPr/>
            </a:lvl4pPr>
            <a:lvl5pPr indent="-342900" lvl="4" marL="2286000" algn="l">
              <a:spcBef>
                <a:spcPts val="422"/>
              </a:spcBef>
              <a:spcAft>
                <a:spcPts val="0"/>
              </a:spcAft>
              <a:buSzPts val="1800"/>
              <a:buChar char="o"/>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46" name="Google Shape;46;p6"/>
          <p:cNvSpPr/>
          <p:nvPr>
            <p:ph idx="12" type="sldNum"/>
          </p:nvPr>
        </p:nvSpPr>
        <p:spPr>
          <a:xfrm>
            <a:off x="-89112" y="7058660"/>
            <a:ext cx="2227792" cy="504190"/>
          </a:xfrm>
          <a:prstGeom prst="ellipse">
            <a:avLst/>
          </a:prstGeom>
          <a:solidFill>
            <a:schemeClr val="accent1"/>
          </a:solidFill>
          <a:ln>
            <a:noFill/>
          </a:ln>
        </p:spPr>
        <p:txBody>
          <a:bodyPr anchorCtr="1" anchor="ctr" bIns="0" lIns="0" spcFirstLastPara="1" rIns="0" wrap="square" tIns="0">
            <a:noAutofit/>
          </a:bodyPr>
          <a:lstStyle>
            <a:lvl1pPr indent="0" lvl="0" marL="0" algn="ctr">
              <a:spcBef>
                <a:spcPts val="0"/>
              </a:spcBef>
              <a:buNone/>
              <a:defRPr sz="1600">
                <a:solidFill>
                  <a:srgbClr val="FFFFFF"/>
                </a:solidFill>
                <a:latin typeface="Libre Franklin"/>
                <a:ea typeface="Libre Franklin"/>
                <a:cs typeface="Libre Franklin"/>
                <a:sym typeface="Libre Franklin"/>
              </a:defRPr>
            </a:lvl1pPr>
            <a:lvl2pPr indent="0" lvl="1" marL="0" algn="ctr">
              <a:spcBef>
                <a:spcPts val="0"/>
              </a:spcBef>
              <a:buNone/>
              <a:defRPr sz="1600">
                <a:solidFill>
                  <a:srgbClr val="FFFFFF"/>
                </a:solidFill>
                <a:latin typeface="Libre Franklin"/>
                <a:ea typeface="Libre Franklin"/>
                <a:cs typeface="Libre Franklin"/>
                <a:sym typeface="Libre Franklin"/>
              </a:defRPr>
            </a:lvl2pPr>
            <a:lvl3pPr indent="0" lvl="2" marL="0" algn="ctr">
              <a:spcBef>
                <a:spcPts val="0"/>
              </a:spcBef>
              <a:buNone/>
              <a:defRPr sz="1600">
                <a:solidFill>
                  <a:srgbClr val="FFFFFF"/>
                </a:solidFill>
                <a:latin typeface="Libre Franklin"/>
                <a:ea typeface="Libre Franklin"/>
                <a:cs typeface="Libre Franklin"/>
                <a:sym typeface="Libre Franklin"/>
              </a:defRPr>
            </a:lvl3pPr>
            <a:lvl4pPr indent="0" lvl="3" marL="0" algn="ctr">
              <a:spcBef>
                <a:spcPts val="0"/>
              </a:spcBef>
              <a:buNone/>
              <a:defRPr sz="1600">
                <a:solidFill>
                  <a:srgbClr val="FFFFFF"/>
                </a:solidFill>
                <a:latin typeface="Libre Franklin"/>
                <a:ea typeface="Libre Franklin"/>
                <a:cs typeface="Libre Franklin"/>
                <a:sym typeface="Libre Franklin"/>
              </a:defRPr>
            </a:lvl4pPr>
            <a:lvl5pPr indent="0" lvl="4" marL="0" algn="ctr">
              <a:spcBef>
                <a:spcPts val="0"/>
              </a:spcBef>
              <a:buNone/>
              <a:defRPr sz="1600">
                <a:solidFill>
                  <a:srgbClr val="FFFFFF"/>
                </a:solidFill>
                <a:latin typeface="Libre Franklin"/>
                <a:ea typeface="Libre Franklin"/>
                <a:cs typeface="Libre Franklin"/>
                <a:sym typeface="Libre Franklin"/>
              </a:defRPr>
            </a:lvl5pPr>
            <a:lvl6pPr indent="0" lvl="5" marL="0" algn="ctr">
              <a:spcBef>
                <a:spcPts val="0"/>
              </a:spcBef>
              <a:buNone/>
              <a:defRPr sz="1600">
                <a:solidFill>
                  <a:srgbClr val="FFFFFF"/>
                </a:solidFill>
                <a:latin typeface="Libre Franklin"/>
                <a:ea typeface="Libre Franklin"/>
                <a:cs typeface="Libre Franklin"/>
                <a:sym typeface="Libre Franklin"/>
              </a:defRPr>
            </a:lvl6pPr>
            <a:lvl7pPr indent="0" lvl="6" marL="0" algn="ctr">
              <a:spcBef>
                <a:spcPts val="0"/>
              </a:spcBef>
              <a:buNone/>
              <a:defRPr sz="1600">
                <a:solidFill>
                  <a:srgbClr val="FFFFFF"/>
                </a:solidFill>
                <a:latin typeface="Libre Franklin"/>
                <a:ea typeface="Libre Franklin"/>
                <a:cs typeface="Libre Franklin"/>
                <a:sym typeface="Libre Franklin"/>
              </a:defRPr>
            </a:lvl7pPr>
            <a:lvl8pPr indent="0" lvl="7" marL="0" algn="ctr">
              <a:spcBef>
                <a:spcPts val="0"/>
              </a:spcBef>
              <a:buNone/>
              <a:defRPr sz="1600">
                <a:solidFill>
                  <a:srgbClr val="FFFFFF"/>
                </a:solidFill>
                <a:latin typeface="Libre Franklin"/>
                <a:ea typeface="Libre Franklin"/>
                <a:cs typeface="Libre Franklin"/>
                <a:sym typeface="Libre Franklin"/>
              </a:defRPr>
            </a:lvl8pPr>
            <a:lvl9pPr indent="0" lvl="8" marL="0" algn="ctr">
              <a:spcBef>
                <a:spcPts val="0"/>
              </a:spcBef>
              <a:buNone/>
              <a:defRPr sz="1600">
                <a:solidFill>
                  <a:srgbClr val="FFFFFF"/>
                </a:solidFill>
                <a:latin typeface="Libre Franklin"/>
                <a:ea typeface="Libre Franklin"/>
                <a:cs typeface="Libre Franklin"/>
                <a:sym typeface="Libre Franklin"/>
              </a:defRPr>
            </a:lvl9pPr>
          </a:lstStyle>
          <a:p>
            <a:pPr indent="0" lvl="0" marL="0" rtl="0" algn="ctr">
              <a:spcBef>
                <a:spcPts val="0"/>
              </a:spcBef>
              <a:spcAft>
                <a:spcPts val="0"/>
              </a:spcAft>
              <a:buNone/>
            </a:pPr>
            <a:r>
              <a:rPr lang="en-US"/>
              <a:t>10.</a:t>
            </a: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blipFill rotWithShape="1">
          <a:blip r:embed="rId2">
            <a:alphaModFix/>
          </a:blip>
          <a:tile algn="tl" flip="none" tx="0" sx="55000" ty="0" sy="55000"/>
        </a:blipFill>
      </p:bgPr>
    </p:bg>
    <p:spTree>
      <p:nvGrpSpPr>
        <p:cNvPr id="47" name="Shape 47"/>
        <p:cNvGrpSpPr/>
        <p:nvPr/>
      </p:nvGrpSpPr>
      <p:grpSpPr>
        <a:xfrm>
          <a:off x="0" y="0"/>
          <a:ext cx="0" cy="0"/>
          <a:chOff x="0" y="0"/>
          <a:chExt cx="0" cy="0"/>
        </a:xfrm>
      </p:grpSpPr>
      <p:sp>
        <p:nvSpPr>
          <p:cNvPr id="48" name="Google Shape;48;p7"/>
          <p:cNvSpPr/>
          <p:nvPr/>
        </p:nvSpPr>
        <p:spPr>
          <a:xfrm>
            <a:off x="0" y="0"/>
            <a:ext cx="10693400" cy="7562850"/>
          </a:xfrm>
          <a:prstGeom prst="rect">
            <a:avLst/>
          </a:prstGeom>
          <a:solidFill>
            <a:srgbClr val="FFFFFF"/>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49" name="Google Shape;49;p7"/>
          <p:cNvSpPr/>
          <p:nvPr/>
        </p:nvSpPr>
        <p:spPr>
          <a:xfrm>
            <a:off x="76380" y="76925"/>
            <a:ext cx="10540638" cy="7380011"/>
          </a:xfrm>
          <a:prstGeom prst="roundRect">
            <a:avLst>
              <a:gd fmla="val 4929" name="adj"/>
            </a:avLst>
          </a:prstGeom>
          <a:blipFill rotWithShape="1">
            <a:blip r:embed="rId2">
              <a:alphaModFix/>
            </a:blip>
            <a:tile algn="tl" flip="none" tx="0" sx="55000" ty="0" sy="55000"/>
          </a:blipFill>
          <a:ln cap="sq" cmpd="sng" w="9525">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0" name="Google Shape;50;p7"/>
          <p:cNvSpPr txBox="1"/>
          <p:nvPr>
            <p:ph type="title"/>
          </p:nvPr>
        </p:nvSpPr>
        <p:spPr>
          <a:xfrm>
            <a:off x="844705" y="1050396"/>
            <a:ext cx="9089390" cy="1502066"/>
          </a:xfrm>
          <a:prstGeom prst="rect">
            <a:avLst/>
          </a:prstGeom>
          <a:noFill/>
          <a:ln>
            <a:noFill/>
          </a:ln>
        </p:spPr>
        <p:txBody>
          <a:bodyPr anchorCtr="0" anchor="b" bIns="104300" lIns="104300" spcFirstLastPara="1" rIns="104300" wrap="square" tIns="52150">
            <a:normAutofit/>
          </a:bodyPr>
          <a:lstStyle>
            <a:lvl1pPr lvl="0" algn="l">
              <a:spcBef>
                <a:spcPts val="0"/>
              </a:spcBef>
              <a:spcAft>
                <a:spcPts val="0"/>
              </a:spcAft>
              <a:buClr>
                <a:schemeClr val="dk2"/>
              </a:buClr>
              <a:buSzPts val="4600"/>
              <a:buFont typeface="Libre Franklin"/>
              <a:buNone/>
              <a:defRPr b="0" sz="46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 type="body"/>
          </p:nvPr>
        </p:nvSpPr>
        <p:spPr>
          <a:xfrm>
            <a:off x="844705" y="2809809"/>
            <a:ext cx="9089390" cy="1475806"/>
          </a:xfrm>
          <a:prstGeom prst="rect">
            <a:avLst/>
          </a:prstGeom>
          <a:noFill/>
          <a:ln>
            <a:noFill/>
          </a:ln>
        </p:spPr>
        <p:txBody>
          <a:bodyPr anchorCtr="0" anchor="t" bIns="52150" lIns="104300" spcFirstLastPara="1" rIns="104300" wrap="square" tIns="52150">
            <a:normAutofit/>
          </a:bodyPr>
          <a:lstStyle>
            <a:lvl1pPr indent="-228600" lvl="0" marL="457200" algn="l">
              <a:spcBef>
                <a:spcPts val="662"/>
              </a:spcBef>
              <a:spcAft>
                <a:spcPts val="0"/>
              </a:spcAft>
              <a:buSzPts val="2295"/>
              <a:buNone/>
              <a:defRPr sz="2700">
                <a:solidFill>
                  <a:srgbClr val="888888"/>
                </a:solidFill>
              </a:defRPr>
            </a:lvl1pPr>
            <a:lvl2pPr indent="-228600" lvl="1" marL="914400" algn="l">
              <a:spcBef>
                <a:spcPts val="422"/>
              </a:spcBef>
              <a:spcAft>
                <a:spcPts val="0"/>
              </a:spcAft>
              <a:buSzPts val="1785"/>
              <a:buNone/>
              <a:defRPr sz="2100">
                <a:solidFill>
                  <a:srgbClr val="888888"/>
                </a:solidFill>
              </a:defRPr>
            </a:lvl2pPr>
            <a:lvl3pPr indent="-228600" lvl="2" marL="1371600" algn="l">
              <a:spcBef>
                <a:spcPts val="422"/>
              </a:spcBef>
              <a:spcAft>
                <a:spcPts val="0"/>
              </a:spcAft>
              <a:buSzPts val="1530"/>
              <a:buNone/>
              <a:defRPr sz="1800">
                <a:solidFill>
                  <a:srgbClr val="888888"/>
                </a:solidFill>
              </a:defRPr>
            </a:lvl3pPr>
            <a:lvl4pPr indent="-228600" lvl="3" marL="1828800" algn="l">
              <a:spcBef>
                <a:spcPts val="422"/>
              </a:spcBef>
              <a:spcAft>
                <a:spcPts val="0"/>
              </a:spcAft>
              <a:buSzPts val="1280"/>
              <a:buNone/>
              <a:defRPr sz="1600">
                <a:solidFill>
                  <a:srgbClr val="888888"/>
                </a:solidFill>
              </a:defRPr>
            </a:lvl4pPr>
            <a:lvl5pPr indent="-228600" lvl="4" marL="2286000" algn="l">
              <a:spcBef>
                <a:spcPts val="422"/>
              </a:spcBef>
              <a:spcAft>
                <a:spcPts val="0"/>
              </a:spcAft>
              <a:buSzPts val="1600"/>
              <a:buFont typeface="Libre Baskerville"/>
              <a:buNone/>
              <a:defRPr sz="1600">
                <a:solidFill>
                  <a:srgbClr val="888888"/>
                </a:solidFill>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52" name="Google Shape;52;p7"/>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1" type="ftr"/>
          </p:nvPr>
        </p:nvSpPr>
        <p:spPr>
          <a:xfrm>
            <a:off x="935672" y="6806565"/>
            <a:ext cx="4678363"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p:nvPr/>
        </p:nvSpPr>
        <p:spPr>
          <a:xfrm flipH="1" rot="10800000">
            <a:off x="81174" y="2621115"/>
            <a:ext cx="10540805" cy="100838"/>
          </a:xfrm>
          <a:prstGeom prst="rect">
            <a:avLst/>
          </a:prstGeom>
          <a:solidFill>
            <a:schemeClr val="accent1"/>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5" name="Google Shape;55;p7"/>
          <p:cNvSpPr/>
          <p:nvPr/>
        </p:nvSpPr>
        <p:spPr>
          <a:xfrm>
            <a:off x="80863" y="2582127"/>
            <a:ext cx="10541116" cy="50418"/>
          </a:xfrm>
          <a:prstGeom prst="rect">
            <a:avLst/>
          </a:prstGeom>
          <a:solidFill>
            <a:srgbClr val="E6AFA9"/>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6" name="Google Shape;56;p7"/>
          <p:cNvSpPr/>
          <p:nvPr/>
        </p:nvSpPr>
        <p:spPr>
          <a:xfrm>
            <a:off x="79881" y="2722626"/>
            <a:ext cx="10542098" cy="50419"/>
          </a:xfrm>
          <a:prstGeom prst="rect">
            <a:avLst/>
          </a:prstGeom>
          <a:solidFill>
            <a:schemeClr val="accent5"/>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57" name="Google Shape;57;p7"/>
          <p:cNvSpPr/>
          <p:nvPr>
            <p:ph idx="12" type="sldNum"/>
          </p:nvPr>
        </p:nvSpPr>
        <p:spPr>
          <a:xfrm>
            <a:off x="171094" y="6846900"/>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r>
              <a:rPr lang="en-US"/>
              <a:t>6.</a:t>
            </a: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8" name="Shape 58"/>
        <p:cNvGrpSpPr/>
        <p:nvPr/>
      </p:nvGrpSpPr>
      <p:grpSpPr>
        <a:xfrm>
          <a:off x="0" y="0"/>
          <a:ext cx="0" cy="0"/>
          <a:chOff x="0" y="0"/>
          <a:chExt cx="0" cy="0"/>
        </a:xfrm>
      </p:grpSpPr>
      <p:sp>
        <p:nvSpPr>
          <p:cNvPr id="59" name="Google Shape;59;p8"/>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lvl1pPr lvl="0" algn="l">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8"/>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r>
              <a:rPr lang="en-US"/>
              <a:t>6.</a:t>
            </a:r>
            <a:fld id="{00000000-1234-1234-1234-123412341234}" type="slidenum">
              <a:rPr lang="en-US"/>
              <a:t>‹#›</a:t>
            </a:fld>
            <a:endParaRPr/>
          </a:p>
        </p:txBody>
      </p:sp>
      <p:sp>
        <p:nvSpPr>
          <p:cNvPr id="63" name="Google Shape;63;p8"/>
          <p:cNvSpPr txBox="1"/>
          <p:nvPr>
            <p:ph idx="1" type="body"/>
          </p:nvPr>
        </p:nvSpPr>
        <p:spPr>
          <a:xfrm>
            <a:off x="1069340" y="1596602"/>
            <a:ext cx="4384294" cy="5041900"/>
          </a:xfrm>
          <a:prstGeom prst="rect">
            <a:avLst/>
          </a:prstGeom>
          <a:noFill/>
          <a:ln>
            <a:noFill/>
          </a:ln>
        </p:spPr>
        <p:txBody>
          <a:bodyPr anchorCtr="0" anchor="t" bIns="52150" lIns="104300" spcFirstLastPara="1" rIns="104300" wrap="square" tIns="52150">
            <a:normAutofit/>
          </a:bodyPr>
          <a:lstStyle>
            <a:lvl1pPr indent="-325755" lvl="0" marL="457200" algn="l">
              <a:spcBef>
                <a:spcPts val="662"/>
              </a:spcBef>
              <a:spcAft>
                <a:spcPts val="0"/>
              </a:spcAft>
              <a:buSzPts val="1530"/>
              <a:buChar char="⚫"/>
              <a:defRPr/>
            </a:lvl1pPr>
            <a:lvl2pPr indent="-325755" lvl="1" marL="914400" algn="l">
              <a:spcBef>
                <a:spcPts val="422"/>
              </a:spcBef>
              <a:spcAft>
                <a:spcPts val="0"/>
              </a:spcAft>
              <a:buSzPts val="1530"/>
              <a:buChar char="⚫"/>
              <a:defRPr/>
            </a:lvl2pPr>
            <a:lvl3pPr indent="-325755" lvl="2" marL="1371600" algn="l">
              <a:spcBef>
                <a:spcPts val="422"/>
              </a:spcBef>
              <a:spcAft>
                <a:spcPts val="0"/>
              </a:spcAft>
              <a:buSzPts val="1530"/>
              <a:buChar char="⚫"/>
              <a:defRPr/>
            </a:lvl3pPr>
            <a:lvl4pPr indent="-320039" lvl="3" marL="1828800" algn="l">
              <a:spcBef>
                <a:spcPts val="422"/>
              </a:spcBef>
              <a:spcAft>
                <a:spcPts val="0"/>
              </a:spcAft>
              <a:buSzPts val="1440"/>
              <a:buChar char="⚫"/>
              <a:defRPr/>
            </a:lvl4pPr>
            <a:lvl5pPr indent="-342900" lvl="4" marL="2286000" algn="l">
              <a:spcBef>
                <a:spcPts val="422"/>
              </a:spcBef>
              <a:spcAft>
                <a:spcPts val="0"/>
              </a:spcAft>
              <a:buSzPts val="1800"/>
              <a:buChar char="o"/>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64" name="Google Shape;64;p8"/>
          <p:cNvSpPr txBox="1"/>
          <p:nvPr>
            <p:ph idx="2" type="body"/>
          </p:nvPr>
        </p:nvSpPr>
        <p:spPr>
          <a:xfrm>
            <a:off x="5769980" y="1596602"/>
            <a:ext cx="4384294" cy="5041900"/>
          </a:xfrm>
          <a:prstGeom prst="rect">
            <a:avLst/>
          </a:prstGeom>
          <a:noFill/>
          <a:ln>
            <a:noFill/>
          </a:ln>
        </p:spPr>
        <p:txBody>
          <a:bodyPr anchorCtr="0" anchor="t" bIns="52150" lIns="104300" spcFirstLastPara="1" rIns="104300" wrap="square" tIns="52150">
            <a:normAutofit/>
          </a:bodyPr>
          <a:lstStyle>
            <a:lvl1pPr indent="-325755" lvl="0" marL="457200" algn="l">
              <a:spcBef>
                <a:spcPts val="662"/>
              </a:spcBef>
              <a:spcAft>
                <a:spcPts val="0"/>
              </a:spcAft>
              <a:buSzPts val="1530"/>
              <a:buChar char="⚫"/>
              <a:defRPr/>
            </a:lvl1pPr>
            <a:lvl2pPr indent="-325755" lvl="1" marL="914400" algn="l">
              <a:spcBef>
                <a:spcPts val="422"/>
              </a:spcBef>
              <a:spcAft>
                <a:spcPts val="0"/>
              </a:spcAft>
              <a:buSzPts val="1530"/>
              <a:buChar char="⚫"/>
              <a:defRPr/>
            </a:lvl2pPr>
            <a:lvl3pPr indent="-325755" lvl="2" marL="1371600" algn="l">
              <a:spcBef>
                <a:spcPts val="422"/>
              </a:spcBef>
              <a:spcAft>
                <a:spcPts val="0"/>
              </a:spcAft>
              <a:buSzPts val="1530"/>
              <a:buChar char="⚫"/>
              <a:defRPr/>
            </a:lvl3pPr>
            <a:lvl4pPr indent="-320039" lvl="3" marL="1828800" algn="l">
              <a:spcBef>
                <a:spcPts val="422"/>
              </a:spcBef>
              <a:spcAft>
                <a:spcPts val="0"/>
              </a:spcAft>
              <a:buSzPts val="1440"/>
              <a:buChar char="⚫"/>
              <a:defRPr/>
            </a:lvl4pPr>
            <a:lvl5pPr indent="-342900" lvl="4" marL="2286000" algn="l">
              <a:spcBef>
                <a:spcPts val="422"/>
              </a:spcBef>
              <a:spcAft>
                <a:spcPts val="0"/>
              </a:spcAft>
              <a:buSzPts val="1800"/>
              <a:buChar char="o"/>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5" name="Shape 65"/>
        <p:cNvGrpSpPr/>
        <p:nvPr/>
      </p:nvGrpSpPr>
      <p:grpSpPr>
        <a:xfrm>
          <a:off x="0" y="0"/>
          <a:ext cx="0" cy="0"/>
          <a:chOff x="0" y="0"/>
          <a:chExt cx="0" cy="0"/>
        </a:xfrm>
      </p:grpSpPr>
      <p:sp>
        <p:nvSpPr>
          <p:cNvPr id="66" name="Google Shape;66;p9"/>
          <p:cNvSpPr txBox="1"/>
          <p:nvPr>
            <p:ph type="title"/>
          </p:nvPr>
        </p:nvSpPr>
        <p:spPr>
          <a:xfrm>
            <a:off x="1069340" y="301113"/>
            <a:ext cx="9089390" cy="1260475"/>
          </a:xfrm>
          <a:prstGeom prst="rect">
            <a:avLst/>
          </a:prstGeom>
          <a:noFill/>
          <a:ln>
            <a:noFill/>
          </a:ln>
        </p:spPr>
        <p:txBody>
          <a:bodyPr anchorCtr="0" anchor="b" bIns="104300" lIns="104300" spcFirstLastPara="1" rIns="104300" wrap="square" tIns="52150">
            <a:normAutofit/>
          </a:bodyPr>
          <a:lstStyle>
            <a:lvl1pPr lvl="0" algn="l">
              <a:spcBef>
                <a:spcPts val="0"/>
              </a:spcBef>
              <a:spcAft>
                <a:spcPts val="0"/>
              </a:spcAft>
              <a:buClr>
                <a:schemeClr val="dk2"/>
              </a:buClr>
              <a:buSzPts val="4600"/>
              <a:buFont typeface="Libre Franklin"/>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9"/>
          <p:cNvSpPr txBox="1"/>
          <p:nvPr>
            <p:ph idx="1" type="body"/>
          </p:nvPr>
        </p:nvSpPr>
        <p:spPr>
          <a:xfrm>
            <a:off x="1069340" y="1596602"/>
            <a:ext cx="4366472" cy="840317"/>
          </a:xfrm>
          <a:prstGeom prst="rect">
            <a:avLst/>
          </a:prstGeom>
          <a:noFill/>
          <a:ln>
            <a:noFill/>
          </a:ln>
        </p:spPr>
        <p:txBody>
          <a:bodyPr anchorCtr="0" anchor="b" bIns="52150" lIns="104300" spcFirstLastPara="1" rIns="104300" wrap="square" tIns="52150">
            <a:noAutofit/>
          </a:bodyPr>
          <a:lstStyle>
            <a:lvl1pPr indent="-228600" lvl="0" marL="457200" algn="l">
              <a:spcBef>
                <a:spcPts val="662"/>
              </a:spcBef>
              <a:spcAft>
                <a:spcPts val="0"/>
              </a:spcAft>
              <a:buSzPts val="2295"/>
              <a:buNone/>
              <a:defRPr b="1" sz="2700">
                <a:solidFill>
                  <a:schemeClr val="accent1"/>
                </a:solidFill>
                <a:latin typeface="Libre Franklin"/>
                <a:ea typeface="Libre Franklin"/>
                <a:cs typeface="Libre Franklin"/>
                <a:sym typeface="Libre Franklin"/>
              </a:defRPr>
            </a:lvl1pPr>
            <a:lvl2pPr indent="-228600" lvl="1" marL="914400" algn="l">
              <a:spcBef>
                <a:spcPts val="422"/>
              </a:spcBef>
              <a:spcAft>
                <a:spcPts val="0"/>
              </a:spcAft>
              <a:buSzPts val="1955"/>
              <a:buNone/>
              <a:defRPr b="1" sz="2300"/>
            </a:lvl2pPr>
            <a:lvl3pPr indent="-228600" lvl="2" marL="1371600" algn="l">
              <a:spcBef>
                <a:spcPts val="422"/>
              </a:spcBef>
              <a:spcAft>
                <a:spcPts val="0"/>
              </a:spcAft>
              <a:buSzPts val="1785"/>
              <a:buNone/>
              <a:defRPr b="1" sz="2100"/>
            </a:lvl3pPr>
            <a:lvl4pPr indent="-228600" lvl="3" marL="1828800" algn="l">
              <a:spcBef>
                <a:spcPts val="422"/>
              </a:spcBef>
              <a:spcAft>
                <a:spcPts val="0"/>
              </a:spcAft>
              <a:buSzPts val="1440"/>
              <a:buNone/>
              <a:defRPr b="1" sz="1800"/>
            </a:lvl4pPr>
            <a:lvl5pPr indent="-228600" lvl="4" marL="2286000" algn="l">
              <a:spcBef>
                <a:spcPts val="422"/>
              </a:spcBef>
              <a:spcAft>
                <a:spcPts val="0"/>
              </a:spcAft>
              <a:buSzPts val="1800"/>
              <a:buFont typeface="Libre Baskerville"/>
              <a:buNone/>
              <a:defRPr b="1" sz="1800"/>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68" name="Google Shape;68;p9"/>
          <p:cNvSpPr txBox="1"/>
          <p:nvPr>
            <p:ph idx="2" type="body"/>
          </p:nvPr>
        </p:nvSpPr>
        <p:spPr>
          <a:xfrm>
            <a:off x="5792258" y="1596602"/>
            <a:ext cx="4366472" cy="840317"/>
          </a:xfrm>
          <a:prstGeom prst="rect">
            <a:avLst/>
          </a:prstGeom>
          <a:noFill/>
          <a:ln>
            <a:noFill/>
          </a:ln>
        </p:spPr>
        <p:txBody>
          <a:bodyPr anchorCtr="0" anchor="b" bIns="52150" lIns="104300" spcFirstLastPara="1" rIns="104300" wrap="square" tIns="52150">
            <a:noAutofit/>
          </a:bodyPr>
          <a:lstStyle>
            <a:lvl1pPr indent="-228600" lvl="0" marL="457200" algn="l">
              <a:spcBef>
                <a:spcPts val="662"/>
              </a:spcBef>
              <a:spcAft>
                <a:spcPts val="0"/>
              </a:spcAft>
              <a:buSzPts val="2295"/>
              <a:buNone/>
              <a:defRPr b="1" sz="2700">
                <a:solidFill>
                  <a:schemeClr val="accent1"/>
                </a:solidFill>
                <a:latin typeface="Libre Franklin"/>
                <a:ea typeface="Libre Franklin"/>
                <a:cs typeface="Libre Franklin"/>
                <a:sym typeface="Libre Franklin"/>
              </a:defRPr>
            </a:lvl1pPr>
            <a:lvl2pPr indent="-228600" lvl="1" marL="914400" algn="l">
              <a:spcBef>
                <a:spcPts val="422"/>
              </a:spcBef>
              <a:spcAft>
                <a:spcPts val="0"/>
              </a:spcAft>
              <a:buSzPts val="1955"/>
              <a:buNone/>
              <a:defRPr b="1" sz="2300"/>
            </a:lvl2pPr>
            <a:lvl3pPr indent="-228600" lvl="2" marL="1371600" algn="l">
              <a:spcBef>
                <a:spcPts val="422"/>
              </a:spcBef>
              <a:spcAft>
                <a:spcPts val="0"/>
              </a:spcAft>
              <a:buSzPts val="1785"/>
              <a:buNone/>
              <a:defRPr b="1" sz="2100"/>
            </a:lvl3pPr>
            <a:lvl4pPr indent="-228600" lvl="3" marL="1828800" algn="l">
              <a:spcBef>
                <a:spcPts val="422"/>
              </a:spcBef>
              <a:spcAft>
                <a:spcPts val="0"/>
              </a:spcAft>
              <a:buSzPts val="1440"/>
              <a:buNone/>
              <a:defRPr b="1" sz="1800"/>
            </a:lvl4pPr>
            <a:lvl5pPr indent="-228600" lvl="4" marL="2286000" algn="l">
              <a:spcBef>
                <a:spcPts val="422"/>
              </a:spcBef>
              <a:spcAft>
                <a:spcPts val="0"/>
              </a:spcAft>
              <a:buSzPts val="1800"/>
              <a:buFont typeface="Libre Baskerville"/>
              <a:buNone/>
              <a:defRPr b="1" sz="1800"/>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69" name="Google Shape;69;p9"/>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r>
              <a:rPr lang="en-US"/>
              <a:t>6.</a:t>
            </a:r>
            <a:fld id="{00000000-1234-1234-1234-123412341234}" type="slidenum">
              <a:rPr lang="en-US"/>
              <a:t>‹#›</a:t>
            </a:fld>
            <a:endParaRPr/>
          </a:p>
        </p:txBody>
      </p:sp>
      <p:sp>
        <p:nvSpPr>
          <p:cNvPr id="72" name="Google Shape;72;p9"/>
          <p:cNvSpPr txBox="1"/>
          <p:nvPr>
            <p:ph idx="3" type="body"/>
          </p:nvPr>
        </p:nvSpPr>
        <p:spPr>
          <a:xfrm>
            <a:off x="1069340" y="2478934"/>
            <a:ext cx="4366472" cy="4285615"/>
          </a:xfrm>
          <a:prstGeom prst="rect">
            <a:avLst/>
          </a:prstGeom>
          <a:noFill/>
          <a:ln>
            <a:noFill/>
          </a:ln>
        </p:spPr>
        <p:txBody>
          <a:bodyPr anchorCtr="0" anchor="t" bIns="52150" lIns="104300" spcFirstLastPara="1" rIns="104300" wrap="square" tIns="52150">
            <a:normAutofit/>
          </a:bodyPr>
          <a:lstStyle>
            <a:lvl1pPr indent="-325755" lvl="0" marL="457200" algn="l">
              <a:spcBef>
                <a:spcPts val="662"/>
              </a:spcBef>
              <a:spcAft>
                <a:spcPts val="0"/>
              </a:spcAft>
              <a:buSzPts val="1530"/>
              <a:buChar char="⚫"/>
              <a:defRPr/>
            </a:lvl1pPr>
            <a:lvl2pPr indent="-325755" lvl="1" marL="914400" algn="l">
              <a:spcBef>
                <a:spcPts val="422"/>
              </a:spcBef>
              <a:spcAft>
                <a:spcPts val="0"/>
              </a:spcAft>
              <a:buSzPts val="1530"/>
              <a:buChar char="⚫"/>
              <a:defRPr/>
            </a:lvl2pPr>
            <a:lvl3pPr indent="-325755" lvl="2" marL="1371600" algn="l">
              <a:spcBef>
                <a:spcPts val="422"/>
              </a:spcBef>
              <a:spcAft>
                <a:spcPts val="0"/>
              </a:spcAft>
              <a:buSzPts val="1530"/>
              <a:buChar char="⚫"/>
              <a:defRPr/>
            </a:lvl3pPr>
            <a:lvl4pPr indent="-320039" lvl="3" marL="1828800" algn="l">
              <a:spcBef>
                <a:spcPts val="422"/>
              </a:spcBef>
              <a:spcAft>
                <a:spcPts val="0"/>
              </a:spcAft>
              <a:buSzPts val="1440"/>
              <a:buChar char="⚫"/>
              <a:defRPr/>
            </a:lvl4pPr>
            <a:lvl5pPr indent="-342900" lvl="4" marL="2286000" algn="l">
              <a:spcBef>
                <a:spcPts val="422"/>
              </a:spcBef>
              <a:spcAft>
                <a:spcPts val="0"/>
              </a:spcAft>
              <a:buSzPts val="1800"/>
              <a:buChar char="o"/>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73" name="Google Shape;73;p9"/>
          <p:cNvSpPr txBox="1"/>
          <p:nvPr>
            <p:ph idx="4" type="body"/>
          </p:nvPr>
        </p:nvSpPr>
        <p:spPr>
          <a:xfrm>
            <a:off x="5792258" y="2478934"/>
            <a:ext cx="4366472" cy="4285615"/>
          </a:xfrm>
          <a:prstGeom prst="rect">
            <a:avLst/>
          </a:prstGeom>
          <a:noFill/>
          <a:ln>
            <a:noFill/>
          </a:ln>
        </p:spPr>
        <p:txBody>
          <a:bodyPr anchorCtr="0" anchor="t" bIns="52150" lIns="104300" spcFirstLastPara="1" rIns="104300" wrap="square" tIns="52150">
            <a:normAutofit/>
          </a:bodyPr>
          <a:lstStyle>
            <a:lvl1pPr indent="-325755" lvl="0" marL="457200" algn="l">
              <a:spcBef>
                <a:spcPts val="662"/>
              </a:spcBef>
              <a:spcAft>
                <a:spcPts val="0"/>
              </a:spcAft>
              <a:buSzPts val="1530"/>
              <a:buChar char="⚫"/>
              <a:defRPr/>
            </a:lvl1pPr>
            <a:lvl2pPr indent="-325755" lvl="1" marL="914400" algn="l">
              <a:spcBef>
                <a:spcPts val="422"/>
              </a:spcBef>
              <a:spcAft>
                <a:spcPts val="0"/>
              </a:spcAft>
              <a:buSzPts val="1530"/>
              <a:buChar char="⚫"/>
              <a:defRPr/>
            </a:lvl2pPr>
            <a:lvl3pPr indent="-325755" lvl="2" marL="1371600" algn="l">
              <a:spcBef>
                <a:spcPts val="422"/>
              </a:spcBef>
              <a:spcAft>
                <a:spcPts val="0"/>
              </a:spcAft>
              <a:buSzPts val="1530"/>
              <a:buChar char="⚫"/>
              <a:defRPr/>
            </a:lvl3pPr>
            <a:lvl4pPr indent="-320039" lvl="3" marL="1828800" algn="l">
              <a:spcBef>
                <a:spcPts val="422"/>
              </a:spcBef>
              <a:spcAft>
                <a:spcPts val="0"/>
              </a:spcAft>
              <a:buSzPts val="1440"/>
              <a:buChar char="⚫"/>
              <a:defRPr/>
            </a:lvl4pPr>
            <a:lvl5pPr indent="-342900" lvl="4" marL="2286000" algn="l">
              <a:spcBef>
                <a:spcPts val="422"/>
              </a:spcBef>
              <a:spcAft>
                <a:spcPts val="0"/>
              </a:spcAft>
              <a:buSzPts val="1800"/>
              <a:buChar char="o"/>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4" name="Shape 74"/>
        <p:cNvGrpSpPr/>
        <p:nvPr/>
      </p:nvGrpSpPr>
      <p:grpSpPr>
        <a:xfrm>
          <a:off x="0" y="0"/>
          <a:ext cx="0" cy="0"/>
          <a:chOff x="0" y="0"/>
          <a:chExt cx="0" cy="0"/>
        </a:xfrm>
      </p:grpSpPr>
      <p:sp>
        <p:nvSpPr>
          <p:cNvPr id="75" name="Google Shape;75;p10"/>
          <p:cNvSpPr/>
          <p:nvPr/>
        </p:nvSpPr>
        <p:spPr>
          <a:xfrm>
            <a:off x="0" y="0"/>
            <a:ext cx="10693400" cy="7562850"/>
          </a:xfrm>
          <a:prstGeom prst="rect">
            <a:avLst/>
          </a:prstGeom>
          <a:solidFill>
            <a:srgbClr val="FFFFFF"/>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6" name="Google Shape;76;p10"/>
          <p:cNvSpPr/>
          <p:nvPr/>
        </p:nvSpPr>
        <p:spPr>
          <a:xfrm>
            <a:off x="74854" y="76924"/>
            <a:ext cx="10540638" cy="7381342"/>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lt1"/>
              </a:solidFill>
              <a:latin typeface="Libre Baskerville"/>
              <a:ea typeface="Libre Baskerville"/>
              <a:cs typeface="Libre Baskerville"/>
              <a:sym typeface="Libre Baskerville"/>
            </a:endParaRPr>
          </a:p>
        </p:txBody>
      </p:sp>
      <p:sp>
        <p:nvSpPr>
          <p:cNvPr id="77" name="Google Shape;77;p10"/>
          <p:cNvSpPr txBox="1"/>
          <p:nvPr>
            <p:ph type="title"/>
          </p:nvPr>
        </p:nvSpPr>
        <p:spPr>
          <a:xfrm>
            <a:off x="1069340" y="301113"/>
            <a:ext cx="9089390" cy="1260475"/>
          </a:xfrm>
          <a:prstGeom prst="rect">
            <a:avLst/>
          </a:prstGeom>
          <a:noFill/>
          <a:ln>
            <a:noFill/>
          </a:ln>
        </p:spPr>
        <p:txBody>
          <a:bodyPr anchorCtr="0" anchor="b" bIns="104300" lIns="104300" spcFirstLastPara="1" rIns="104300" wrap="square" tIns="52150">
            <a:normAutofit/>
          </a:bodyPr>
          <a:lstStyle>
            <a:lvl1pPr lvl="0" algn="l">
              <a:spcBef>
                <a:spcPts val="0"/>
              </a:spcBef>
              <a:spcAft>
                <a:spcPts val="0"/>
              </a:spcAft>
              <a:buClr>
                <a:schemeClr val="dk2"/>
              </a:buClr>
              <a:buSzPts val="4600"/>
              <a:buFont typeface="Libre Franklin"/>
              <a:buNone/>
              <a:defRPr b="0" sz="4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0"/>
          <p:cNvSpPr txBox="1"/>
          <p:nvPr>
            <p:ph idx="1" type="body"/>
          </p:nvPr>
        </p:nvSpPr>
        <p:spPr>
          <a:xfrm>
            <a:off x="1069340" y="1764665"/>
            <a:ext cx="2227792" cy="4957868"/>
          </a:xfrm>
          <a:prstGeom prst="rect">
            <a:avLst/>
          </a:prstGeom>
          <a:noFill/>
          <a:ln>
            <a:noFill/>
          </a:ln>
        </p:spPr>
        <p:txBody>
          <a:bodyPr anchorCtr="0" anchor="t" bIns="52150" lIns="104300" spcFirstLastPara="1" rIns="104300" wrap="square" tIns="52150">
            <a:normAutofit/>
          </a:bodyPr>
          <a:lstStyle>
            <a:lvl1pPr indent="-228600" lvl="0" marL="457200" algn="l">
              <a:spcBef>
                <a:spcPts val="662"/>
              </a:spcBef>
              <a:spcAft>
                <a:spcPts val="0"/>
              </a:spcAft>
              <a:buSzPts val="1785"/>
              <a:buNone/>
              <a:defRPr sz="2100"/>
            </a:lvl1pPr>
            <a:lvl2pPr indent="-228600" lvl="1" marL="914400" algn="l">
              <a:spcBef>
                <a:spcPts val="422"/>
              </a:spcBef>
              <a:spcAft>
                <a:spcPts val="0"/>
              </a:spcAft>
              <a:buSzPts val="1190"/>
              <a:buNone/>
              <a:defRPr sz="1400"/>
            </a:lvl2pPr>
            <a:lvl3pPr indent="-228600" lvl="2" marL="1371600" algn="l">
              <a:spcBef>
                <a:spcPts val="422"/>
              </a:spcBef>
              <a:spcAft>
                <a:spcPts val="0"/>
              </a:spcAft>
              <a:buSzPts val="935"/>
              <a:buNone/>
              <a:defRPr sz="1100"/>
            </a:lvl3pPr>
            <a:lvl4pPr indent="-228600" lvl="3" marL="1828800" algn="l">
              <a:spcBef>
                <a:spcPts val="422"/>
              </a:spcBef>
              <a:spcAft>
                <a:spcPts val="0"/>
              </a:spcAft>
              <a:buSzPts val="800"/>
              <a:buNone/>
              <a:defRPr sz="1000"/>
            </a:lvl4pPr>
            <a:lvl5pPr indent="-228600" lvl="4" marL="2286000" algn="l">
              <a:spcBef>
                <a:spcPts val="422"/>
              </a:spcBef>
              <a:spcAft>
                <a:spcPts val="0"/>
              </a:spcAft>
              <a:buSzPts val="1000"/>
              <a:buFont typeface="Libre Baskerville"/>
              <a:buNone/>
              <a:defRPr sz="1000"/>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
        <p:nvSpPr>
          <p:cNvPr id="79" name="Google Shape;79;p10"/>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algn="ctr">
              <a:lnSpc>
                <a:spcPct val="144375"/>
              </a:lnSpc>
              <a:spcBef>
                <a:spcPts val="0"/>
              </a:spcBef>
              <a:buNone/>
              <a:defRPr/>
            </a:lvl1pPr>
            <a:lvl2pPr indent="0" lvl="1" marL="12700" algn="ctr">
              <a:lnSpc>
                <a:spcPct val="144375"/>
              </a:lnSpc>
              <a:spcBef>
                <a:spcPts val="0"/>
              </a:spcBef>
              <a:buNone/>
              <a:defRPr/>
            </a:lvl2pPr>
            <a:lvl3pPr indent="0" lvl="2" marL="12700" algn="ctr">
              <a:lnSpc>
                <a:spcPct val="144375"/>
              </a:lnSpc>
              <a:spcBef>
                <a:spcPts val="0"/>
              </a:spcBef>
              <a:buNone/>
              <a:defRPr/>
            </a:lvl3pPr>
            <a:lvl4pPr indent="0" lvl="3" marL="12700" algn="ctr">
              <a:lnSpc>
                <a:spcPct val="144375"/>
              </a:lnSpc>
              <a:spcBef>
                <a:spcPts val="0"/>
              </a:spcBef>
              <a:buNone/>
              <a:defRPr/>
            </a:lvl4pPr>
            <a:lvl5pPr indent="0" lvl="4" marL="12700" algn="ctr">
              <a:lnSpc>
                <a:spcPct val="144375"/>
              </a:lnSpc>
              <a:spcBef>
                <a:spcPts val="0"/>
              </a:spcBef>
              <a:buNone/>
              <a:defRPr/>
            </a:lvl5pPr>
            <a:lvl6pPr indent="0" lvl="5" marL="12700" algn="ctr">
              <a:lnSpc>
                <a:spcPct val="144375"/>
              </a:lnSpc>
              <a:spcBef>
                <a:spcPts val="0"/>
              </a:spcBef>
              <a:buNone/>
              <a:defRPr/>
            </a:lvl6pPr>
            <a:lvl7pPr indent="0" lvl="6" marL="12700" algn="ctr">
              <a:lnSpc>
                <a:spcPct val="144375"/>
              </a:lnSpc>
              <a:spcBef>
                <a:spcPts val="0"/>
              </a:spcBef>
              <a:buNone/>
              <a:defRPr/>
            </a:lvl7pPr>
            <a:lvl8pPr indent="0" lvl="7" marL="12700" algn="ctr">
              <a:lnSpc>
                <a:spcPct val="144375"/>
              </a:lnSpc>
              <a:spcBef>
                <a:spcPts val="0"/>
              </a:spcBef>
              <a:buNone/>
              <a:defRPr/>
            </a:lvl8pPr>
            <a:lvl9pPr indent="0" lvl="8" marL="12700" algn="ctr">
              <a:lnSpc>
                <a:spcPct val="144375"/>
              </a:lnSpc>
              <a:spcBef>
                <a:spcPts val="0"/>
              </a:spcBef>
              <a:buNone/>
              <a:defRPr/>
            </a:lvl9pPr>
          </a:lstStyle>
          <a:p>
            <a:pPr indent="0" lvl="0" marL="12700" rtl="0" algn="ctr">
              <a:spcBef>
                <a:spcPts val="0"/>
              </a:spcBef>
              <a:spcAft>
                <a:spcPts val="0"/>
              </a:spcAft>
              <a:buNone/>
            </a:pPr>
            <a:r>
              <a:rPr lang="en-US"/>
              <a:t>6.</a:t>
            </a:r>
            <a:fld id="{00000000-1234-1234-1234-123412341234}" type="slidenum">
              <a:rPr lang="en-US"/>
              <a:t>‹#›</a:t>
            </a:fld>
            <a:endParaRPr/>
          </a:p>
        </p:txBody>
      </p:sp>
      <p:sp>
        <p:nvSpPr>
          <p:cNvPr id="82" name="Google Shape;82;p10"/>
          <p:cNvSpPr txBox="1"/>
          <p:nvPr>
            <p:ph idx="2" type="body"/>
          </p:nvPr>
        </p:nvSpPr>
        <p:spPr>
          <a:xfrm>
            <a:off x="3475355" y="1764665"/>
            <a:ext cx="6683375" cy="4957868"/>
          </a:xfrm>
          <a:prstGeom prst="rect">
            <a:avLst/>
          </a:prstGeom>
          <a:noFill/>
          <a:ln>
            <a:noFill/>
          </a:ln>
        </p:spPr>
        <p:txBody>
          <a:bodyPr anchorCtr="0" anchor="t" bIns="52150" lIns="104300" spcFirstLastPara="1" rIns="104300" wrap="square" tIns="52150">
            <a:normAutofit/>
          </a:bodyPr>
          <a:lstStyle>
            <a:lvl1pPr indent="-325755" lvl="0" marL="457200" algn="l">
              <a:spcBef>
                <a:spcPts val="662"/>
              </a:spcBef>
              <a:spcAft>
                <a:spcPts val="0"/>
              </a:spcAft>
              <a:buSzPts val="1530"/>
              <a:buChar char="⚫"/>
              <a:defRPr/>
            </a:lvl1pPr>
            <a:lvl2pPr indent="-325755" lvl="1" marL="914400" algn="l">
              <a:spcBef>
                <a:spcPts val="422"/>
              </a:spcBef>
              <a:spcAft>
                <a:spcPts val="0"/>
              </a:spcAft>
              <a:buSzPts val="1530"/>
              <a:buChar char="⚫"/>
              <a:defRPr/>
            </a:lvl2pPr>
            <a:lvl3pPr indent="-325755" lvl="2" marL="1371600" algn="l">
              <a:spcBef>
                <a:spcPts val="422"/>
              </a:spcBef>
              <a:spcAft>
                <a:spcPts val="0"/>
              </a:spcAft>
              <a:buSzPts val="1530"/>
              <a:buChar char="⚫"/>
              <a:defRPr/>
            </a:lvl3pPr>
            <a:lvl4pPr indent="-320039" lvl="3" marL="1828800" algn="l">
              <a:spcBef>
                <a:spcPts val="422"/>
              </a:spcBef>
              <a:spcAft>
                <a:spcPts val="0"/>
              </a:spcAft>
              <a:buSzPts val="1440"/>
              <a:buChar char="⚫"/>
              <a:defRPr/>
            </a:lvl4pPr>
            <a:lvl5pPr indent="-342900" lvl="4" marL="2286000" algn="l">
              <a:spcBef>
                <a:spcPts val="422"/>
              </a:spcBef>
              <a:spcAft>
                <a:spcPts val="0"/>
              </a:spcAft>
              <a:buSzPts val="1800"/>
              <a:buChar char="o"/>
              <a:defRPr/>
            </a:lvl5pPr>
            <a:lvl6pPr indent="-342900" lvl="5" marL="2743200" algn="l">
              <a:spcBef>
                <a:spcPts val="422"/>
              </a:spcBef>
              <a:spcAft>
                <a:spcPts val="0"/>
              </a:spcAft>
              <a:buSzPts val="1800"/>
              <a:buChar char="•"/>
              <a:defRPr/>
            </a:lvl6pPr>
            <a:lvl7pPr indent="-342900" lvl="6" marL="3200400" algn="l">
              <a:spcBef>
                <a:spcPts val="422"/>
              </a:spcBef>
              <a:spcAft>
                <a:spcPts val="0"/>
              </a:spcAft>
              <a:buSzPts val="1800"/>
              <a:buChar char="•"/>
              <a:defRPr/>
            </a:lvl7pPr>
            <a:lvl8pPr indent="-342900" lvl="7" marL="3657600" algn="l">
              <a:spcBef>
                <a:spcPts val="422"/>
              </a:spcBef>
              <a:spcAft>
                <a:spcPts val="0"/>
              </a:spcAft>
              <a:buSzPts val="1800"/>
              <a:buChar char="•"/>
              <a:defRPr/>
            </a:lvl8pPr>
            <a:lvl9pPr indent="-342900" lvl="8" marL="4114800" algn="l">
              <a:spcBef>
                <a:spcPts val="422"/>
              </a:spcBef>
              <a:spcAft>
                <a:spcPts val="0"/>
              </a:spcAft>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p:nvPr/>
        </p:nvSpPr>
        <p:spPr>
          <a:xfrm>
            <a:off x="0" y="0"/>
            <a:ext cx="10693400" cy="7562850"/>
          </a:xfrm>
          <a:prstGeom prst="rect">
            <a:avLst/>
          </a:prstGeom>
          <a:solidFill>
            <a:srgbClr val="FFFFFF"/>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1" name="Google Shape;11;p1"/>
          <p:cNvSpPr/>
          <p:nvPr/>
        </p:nvSpPr>
        <p:spPr>
          <a:xfrm>
            <a:off x="74854" y="76924"/>
            <a:ext cx="10540638" cy="7381342"/>
          </a:xfrm>
          <a:prstGeom prst="roundRect">
            <a:avLst>
              <a:gd fmla="val 4929" name="adj"/>
            </a:avLst>
          </a:prstGeom>
          <a:solidFill>
            <a:schemeClr val="lt1"/>
          </a:solidFill>
          <a:ln cap="sq" cmpd="sng" w="9525">
            <a:solidFill>
              <a:schemeClr val="dk1"/>
            </a:solidFill>
            <a:prstDash val="solid"/>
            <a:round/>
            <a:headEnd len="sm" w="sm" type="none"/>
            <a:tailEnd len="sm" w="sm" type="none"/>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b="0" i="0" sz="1800" u="none" cap="none" strike="noStrike">
              <a:solidFill>
                <a:schemeClr val="lt1"/>
              </a:solidFill>
              <a:latin typeface="Libre Baskerville"/>
              <a:ea typeface="Libre Baskerville"/>
              <a:cs typeface="Libre Baskerville"/>
              <a:sym typeface="Libre Baskerville"/>
            </a:endParaRPr>
          </a:p>
        </p:txBody>
      </p:sp>
      <p:sp>
        <p:nvSpPr>
          <p:cNvPr id="12" name="Google Shape;12;p1"/>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lvl1pPr lvl="0" marR="0" rtl="0" algn="l">
              <a:spcBef>
                <a:spcPts val="0"/>
              </a:spcBef>
              <a:spcAft>
                <a:spcPts val="0"/>
              </a:spcAft>
              <a:buClr>
                <a:schemeClr val="dk2"/>
              </a:buClr>
              <a:buSzPts val="4600"/>
              <a:buFont typeface="Libre Franklin"/>
              <a:buNone/>
              <a:defRPr b="0" i="0" sz="4600" u="none" cap="none" strike="noStrike">
                <a:solidFill>
                  <a:schemeClr val="dk2"/>
                </a:solidFill>
                <a:latin typeface="Libre Franklin"/>
                <a:ea typeface="Libre Franklin"/>
                <a:cs typeface="Libre Franklin"/>
                <a:sym typeface="Libre Frankli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069340" y="1596602"/>
            <a:ext cx="9089390" cy="5041900"/>
          </a:xfrm>
          <a:prstGeom prst="rect">
            <a:avLst/>
          </a:prstGeom>
          <a:noFill/>
          <a:ln>
            <a:noFill/>
          </a:ln>
        </p:spPr>
        <p:txBody>
          <a:bodyPr anchorCtr="0" anchor="t" bIns="52150" lIns="104300" spcFirstLastPara="1" rIns="104300" wrap="square" tIns="52150">
            <a:normAutofit/>
          </a:bodyPr>
          <a:lstStyle>
            <a:lvl1pPr indent="-390525" lvl="0" marL="457200" marR="0" rtl="0" algn="l">
              <a:spcBef>
                <a:spcPts val="662"/>
              </a:spcBef>
              <a:spcAft>
                <a:spcPts val="0"/>
              </a:spcAft>
              <a:buClr>
                <a:schemeClr val="accent1"/>
              </a:buClr>
              <a:buSzPts val="2550"/>
              <a:buFont typeface="Noto Sans Symbols"/>
              <a:buChar char="⚫"/>
              <a:defRPr b="0" i="0" sz="3000" u="none" cap="none" strike="noStrike">
                <a:solidFill>
                  <a:schemeClr val="dk1"/>
                </a:solidFill>
                <a:latin typeface="Libre Baskerville"/>
                <a:ea typeface="Libre Baskerville"/>
                <a:cs typeface="Libre Baskerville"/>
                <a:sym typeface="Libre Baskerville"/>
              </a:defRPr>
            </a:lvl1pPr>
            <a:lvl2pPr indent="-374332" lvl="1" marL="914400" marR="0" rtl="0" algn="l">
              <a:spcBef>
                <a:spcPts val="422"/>
              </a:spcBef>
              <a:spcAft>
                <a:spcPts val="0"/>
              </a:spcAft>
              <a:buClr>
                <a:schemeClr val="accent2"/>
              </a:buClr>
              <a:buSzPts val="2295"/>
              <a:buFont typeface="Noto Sans Symbols"/>
              <a:buChar char="⚫"/>
              <a:defRPr b="0" i="0" sz="2700" u="none" cap="none" strike="noStrike">
                <a:solidFill>
                  <a:schemeClr val="dk1"/>
                </a:solidFill>
                <a:latin typeface="Libre Baskerville"/>
                <a:ea typeface="Libre Baskerville"/>
                <a:cs typeface="Libre Baskerville"/>
                <a:sym typeface="Libre Baskerville"/>
              </a:defRPr>
            </a:lvl2pPr>
            <a:lvl3pPr indent="-352742" lvl="2" marL="1371600" marR="0" rtl="0" algn="l">
              <a:spcBef>
                <a:spcPts val="422"/>
              </a:spcBef>
              <a:spcAft>
                <a:spcPts val="0"/>
              </a:spcAft>
              <a:buClr>
                <a:srgbClr val="E6AFA9"/>
              </a:buClr>
              <a:buSzPts val="1955"/>
              <a:buFont typeface="Noto Sans Symbols"/>
              <a:buChar char="⚫"/>
              <a:defRPr b="0" i="0" sz="2300" u="none" cap="none" strike="noStrike">
                <a:solidFill>
                  <a:schemeClr val="dk1"/>
                </a:solidFill>
                <a:latin typeface="Libre Baskerville"/>
                <a:ea typeface="Libre Baskerville"/>
                <a:cs typeface="Libre Baskerville"/>
                <a:sym typeface="Libre Baskerville"/>
              </a:defRPr>
            </a:lvl3pPr>
            <a:lvl4pPr indent="-345439" lvl="3" marL="1828800" marR="0" rtl="0" algn="l">
              <a:spcBef>
                <a:spcPts val="422"/>
              </a:spcBef>
              <a:spcAft>
                <a:spcPts val="0"/>
              </a:spcAft>
              <a:buClr>
                <a:schemeClr val="accent3"/>
              </a:buClr>
              <a:buSzPts val="1840"/>
              <a:buFont typeface="Noto Sans Symbols"/>
              <a:buChar char="⚫"/>
              <a:defRPr b="0" i="0" sz="2300" u="none" cap="none" strike="noStrike">
                <a:solidFill>
                  <a:schemeClr val="dk1"/>
                </a:solidFill>
                <a:latin typeface="Libre Baskerville"/>
                <a:ea typeface="Libre Baskerville"/>
                <a:cs typeface="Libre Baskerville"/>
                <a:sym typeface="Libre Baskerville"/>
              </a:defRPr>
            </a:lvl4pPr>
            <a:lvl5pPr indent="-374650" lvl="4" marL="2286000" marR="0" rtl="0" algn="l">
              <a:spcBef>
                <a:spcPts val="422"/>
              </a:spcBef>
              <a:spcAft>
                <a:spcPts val="0"/>
              </a:spcAft>
              <a:buClr>
                <a:schemeClr val="accent3"/>
              </a:buClr>
              <a:buSzPts val="2300"/>
              <a:buFont typeface="Libre Baskerville"/>
              <a:buChar char="o"/>
              <a:defRPr b="0" i="0" sz="2300" u="none" cap="none" strike="noStrike">
                <a:solidFill>
                  <a:schemeClr val="dk1"/>
                </a:solidFill>
                <a:latin typeface="Libre Baskerville"/>
                <a:ea typeface="Libre Baskerville"/>
                <a:cs typeface="Libre Baskerville"/>
                <a:sym typeface="Libre Baskerville"/>
              </a:defRPr>
            </a:lvl5pPr>
            <a:lvl6pPr indent="-361950" lvl="5" marL="2743200" marR="0" rtl="0" algn="l">
              <a:spcBef>
                <a:spcPts val="422"/>
              </a:spcBef>
              <a:spcAft>
                <a:spcPts val="0"/>
              </a:spcAft>
              <a:buClr>
                <a:schemeClr val="accent3"/>
              </a:buClr>
              <a:buSzPts val="2100"/>
              <a:buFont typeface="Libre Baskerville"/>
              <a:buChar char="•"/>
              <a:defRPr b="0" i="0" sz="2100" u="none" cap="none" strike="noStrike">
                <a:solidFill>
                  <a:schemeClr val="dk1"/>
                </a:solidFill>
                <a:latin typeface="Libre Baskerville"/>
                <a:ea typeface="Libre Baskerville"/>
                <a:cs typeface="Libre Baskerville"/>
                <a:sym typeface="Libre Baskerville"/>
              </a:defRPr>
            </a:lvl6pPr>
            <a:lvl7pPr indent="-361950" lvl="6" marL="3200400" marR="0" rtl="0" algn="l">
              <a:spcBef>
                <a:spcPts val="422"/>
              </a:spcBef>
              <a:spcAft>
                <a:spcPts val="0"/>
              </a:spcAft>
              <a:buClr>
                <a:schemeClr val="accent2"/>
              </a:buClr>
              <a:buSzPts val="2100"/>
              <a:buFont typeface="Libre Baskerville"/>
              <a:buChar char="•"/>
              <a:defRPr b="0" i="0" sz="2100" u="none" cap="none" strike="noStrike">
                <a:solidFill>
                  <a:schemeClr val="dk1"/>
                </a:solidFill>
                <a:latin typeface="Libre Baskerville"/>
                <a:ea typeface="Libre Baskerville"/>
                <a:cs typeface="Libre Baskerville"/>
                <a:sym typeface="Libre Baskerville"/>
              </a:defRPr>
            </a:lvl7pPr>
            <a:lvl8pPr indent="-361950" lvl="7" marL="3657600" marR="0" rtl="0" algn="l">
              <a:spcBef>
                <a:spcPts val="422"/>
              </a:spcBef>
              <a:spcAft>
                <a:spcPts val="0"/>
              </a:spcAft>
              <a:buClr>
                <a:srgbClr val="E6AFA9"/>
              </a:buClr>
              <a:buSzPts val="2100"/>
              <a:buFont typeface="Libre Baskerville"/>
              <a:buChar char="•"/>
              <a:defRPr b="0" i="0" sz="2100" u="none" cap="none" strike="noStrike">
                <a:solidFill>
                  <a:schemeClr val="dk1"/>
                </a:solidFill>
                <a:latin typeface="Libre Baskerville"/>
                <a:ea typeface="Libre Baskerville"/>
                <a:cs typeface="Libre Baskerville"/>
                <a:sym typeface="Libre Baskerville"/>
              </a:defRPr>
            </a:lvl8pPr>
            <a:lvl9pPr indent="-361950" lvl="8" marL="4114800" marR="0" rtl="0" algn="l">
              <a:spcBef>
                <a:spcPts val="422"/>
              </a:spcBef>
              <a:spcAft>
                <a:spcPts val="0"/>
              </a:spcAft>
              <a:buClr>
                <a:srgbClr val="CAABA9"/>
              </a:buClr>
              <a:buSzPts val="2100"/>
              <a:buFont typeface="Libre Baskerville"/>
              <a:buChar char="•"/>
              <a:defRPr b="0" i="0" sz="2100" u="none" cap="none" strike="noStrike">
                <a:solidFill>
                  <a:schemeClr val="dk1"/>
                </a:solidFill>
                <a:latin typeface="Libre Baskerville"/>
                <a:ea typeface="Libre Baskerville"/>
                <a:cs typeface="Libre Baskerville"/>
                <a:sym typeface="Libre Baskerville"/>
              </a:defRPr>
            </a:lvl9pPr>
          </a:lstStyle>
          <a:p/>
        </p:txBody>
      </p:sp>
      <p:sp>
        <p:nvSpPr>
          <p:cNvPr id="14" name="Google Shape;14;p1"/>
          <p:cNvSpPr txBox="1"/>
          <p:nvPr>
            <p:ph idx="10" type="dt"/>
          </p:nvPr>
        </p:nvSpPr>
        <p:spPr>
          <a:xfrm>
            <a:off x="6108700" y="7037652"/>
            <a:ext cx="2896129" cy="525198"/>
          </a:xfrm>
          <a:prstGeom prst="rect">
            <a:avLst/>
          </a:prstGeom>
          <a:noFill/>
          <a:ln>
            <a:noFill/>
          </a:ln>
        </p:spPr>
        <p:txBody>
          <a:bodyPr anchorCtr="0" anchor="ctr" bIns="52150" lIns="104300" spcFirstLastPara="1" rIns="104300" wrap="square" tIns="52150">
            <a:noAutofit/>
          </a:bodyPr>
          <a:lstStyle>
            <a:lvl1pPr lvl="0" marR="0" rtl="0" algn="r">
              <a:spcBef>
                <a:spcPts val="0"/>
              </a:spcBef>
              <a:spcAft>
                <a:spcPts val="0"/>
              </a:spcAft>
              <a:buSzPts val="1400"/>
              <a:buNone/>
              <a:defRPr b="0" i="0" sz="1600" u="none" cap="none" strike="noStrike">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5" name="Google Shape;15;p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lvl1pPr lvl="0" marR="0" rtl="0" algn="l">
              <a:spcBef>
                <a:spcPts val="0"/>
              </a:spcBef>
              <a:spcAft>
                <a:spcPts val="0"/>
              </a:spcAft>
              <a:buSzPts val="1400"/>
              <a:buNone/>
              <a:defRPr b="0" i="0" sz="1600" u="none" cap="none" strike="noStrike">
                <a:solidFill>
                  <a:schemeClr val="dk2"/>
                </a:solidFill>
                <a:latin typeface="Libre Baskerville"/>
                <a:ea typeface="Libre Baskerville"/>
                <a:cs typeface="Libre Baskerville"/>
                <a:sym typeface="Libre Baskerville"/>
              </a:defRPr>
            </a:lvl1pPr>
            <a:lvl2pPr lvl="1"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2pPr>
            <a:lvl3pPr lvl="2"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3pPr>
            <a:lvl4pPr lvl="3"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4pPr>
            <a:lvl5pPr lvl="4"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5pPr>
            <a:lvl6pPr lvl="5"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6pPr>
            <a:lvl7pPr lvl="6"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7pPr>
            <a:lvl8pPr lvl="7"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8pPr>
            <a:lvl9pPr lvl="8" marR="0" rtl="0" algn="l">
              <a:spcBef>
                <a:spcPts val="0"/>
              </a:spcBef>
              <a:spcAft>
                <a:spcPts val="0"/>
              </a:spcAft>
              <a:buSzPts val="1400"/>
              <a:buNone/>
              <a:defRPr b="0" i="0" sz="1800" u="none" cap="none" strike="noStrike">
                <a:solidFill>
                  <a:schemeClr val="dk1"/>
                </a:solidFill>
                <a:latin typeface="Libre Baskerville"/>
                <a:ea typeface="Libre Baskerville"/>
                <a:cs typeface="Libre Baskerville"/>
                <a:sym typeface="Libre Baskerville"/>
              </a:defRPr>
            </a:lvl9pPr>
          </a:lstStyle>
          <a:p/>
        </p:txBody>
      </p:sp>
      <p:sp>
        <p:nvSpPr>
          <p:cNvPr id="16" name="Google Shape;16;p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lvl1pPr indent="0" lvl="0" marL="12700" marR="0" rtl="0" algn="ctr">
              <a:lnSpc>
                <a:spcPct val="144375"/>
              </a:lnSpc>
              <a:spcBef>
                <a:spcPts val="0"/>
              </a:spcBef>
              <a:buNone/>
              <a:defRPr b="0" i="0" sz="1600" u="none" cap="none" strike="noStrike">
                <a:solidFill>
                  <a:srgbClr val="FFFFFF"/>
                </a:solidFill>
                <a:latin typeface="Libre Franklin"/>
                <a:ea typeface="Libre Franklin"/>
                <a:cs typeface="Libre Franklin"/>
                <a:sym typeface="Libre Franklin"/>
              </a:defRPr>
            </a:lvl1pPr>
            <a:lvl2pPr indent="0" lvl="1" marL="12700" marR="0" rtl="0" algn="ctr">
              <a:lnSpc>
                <a:spcPct val="144375"/>
              </a:lnSpc>
              <a:spcBef>
                <a:spcPts val="0"/>
              </a:spcBef>
              <a:buNone/>
              <a:defRPr b="0" i="0" sz="1600" u="none" cap="none" strike="noStrike">
                <a:solidFill>
                  <a:srgbClr val="FFFFFF"/>
                </a:solidFill>
                <a:latin typeface="Libre Franklin"/>
                <a:ea typeface="Libre Franklin"/>
                <a:cs typeface="Libre Franklin"/>
                <a:sym typeface="Libre Franklin"/>
              </a:defRPr>
            </a:lvl2pPr>
            <a:lvl3pPr indent="0" lvl="2" marL="12700" marR="0" rtl="0" algn="ctr">
              <a:lnSpc>
                <a:spcPct val="144375"/>
              </a:lnSpc>
              <a:spcBef>
                <a:spcPts val="0"/>
              </a:spcBef>
              <a:buNone/>
              <a:defRPr b="0" i="0" sz="1600" u="none" cap="none" strike="noStrike">
                <a:solidFill>
                  <a:srgbClr val="FFFFFF"/>
                </a:solidFill>
                <a:latin typeface="Libre Franklin"/>
                <a:ea typeface="Libre Franklin"/>
                <a:cs typeface="Libre Franklin"/>
                <a:sym typeface="Libre Franklin"/>
              </a:defRPr>
            </a:lvl3pPr>
            <a:lvl4pPr indent="0" lvl="3" marL="12700" marR="0" rtl="0" algn="ctr">
              <a:lnSpc>
                <a:spcPct val="144375"/>
              </a:lnSpc>
              <a:spcBef>
                <a:spcPts val="0"/>
              </a:spcBef>
              <a:buNone/>
              <a:defRPr b="0" i="0" sz="1600" u="none" cap="none" strike="noStrike">
                <a:solidFill>
                  <a:srgbClr val="FFFFFF"/>
                </a:solidFill>
                <a:latin typeface="Libre Franklin"/>
                <a:ea typeface="Libre Franklin"/>
                <a:cs typeface="Libre Franklin"/>
                <a:sym typeface="Libre Franklin"/>
              </a:defRPr>
            </a:lvl4pPr>
            <a:lvl5pPr indent="0" lvl="4" marL="12700" marR="0" rtl="0" algn="ctr">
              <a:lnSpc>
                <a:spcPct val="144375"/>
              </a:lnSpc>
              <a:spcBef>
                <a:spcPts val="0"/>
              </a:spcBef>
              <a:buNone/>
              <a:defRPr b="0" i="0" sz="1600" u="none" cap="none" strike="noStrike">
                <a:solidFill>
                  <a:srgbClr val="FFFFFF"/>
                </a:solidFill>
                <a:latin typeface="Libre Franklin"/>
                <a:ea typeface="Libre Franklin"/>
                <a:cs typeface="Libre Franklin"/>
                <a:sym typeface="Libre Franklin"/>
              </a:defRPr>
            </a:lvl5pPr>
            <a:lvl6pPr indent="0" lvl="5" marL="12700" marR="0" rtl="0" algn="ctr">
              <a:lnSpc>
                <a:spcPct val="144375"/>
              </a:lnSpc>
              <a:spcBef>
                <a:spcPts val="0"/>
              </a:spcBef>
              <a:buNone/>
              <a:defRPr b="0" i="0" sz="1600" u="none" cap="none" strike="noStrike">
                <a:solidFill>
                  <a:srgbClr val="FFFFFF"/>
                </a:solidFill>
                <a:latin typeface="Libre Franklin"/>
                <a:ea typeface="Libre Franklin"/>
                <a:cs typeface="Libre Franklin"/>
                <a:sym typeface="Libre Franklin"/>
              </a:defRPr>
            </a:lvl6pPr>
            <a:lvl7pPr indent="0" lvl="6" marL="12700" marR="0" rtl="0" algn="ctr">
              <a:lnSpc>
                <a:spcPct val="144375"/>
              </a:lnSpc>
              <a:spcBef>
                <a:spcPts val="0"/>
              </a:spcBef>
              <a:buNone/>
              <a:defRPr b="0" i="0" sz="1600" u="none" cap="none" strike="noStrike">
                <a:solidFill>
                  <a:srgbClr val="FFFFFF"/>
                </a:solidFill>
                <a:latin typeface="Libre Franklin"/>
                <a:ea typeface="Libre Franklin"/>
                <a:cs typeface="Libre Franklin"/>
                <a:sym typeface="Libre Franklin"/>
              </a:defRPr>
            </a:lvl7pPr>
            <a:lvl8pPr indent="0" lvl="7" marL="12700" marR="0" rtl="0" algn="ctr">
              <a:lnSpc>
                <a:spcPct val="144375"/>
              </a:lnSpc>
              <a:spcBef>
                <a:spcPts val="0"/>
              </a:spcBef>
              <a:buNone/>
              <a:defRPr b="0" i="0" sz="1600" u="none" cap="none" strike="noStrike">
                <a:solidFill>
                  <a:srgbClr val="FFFFFF"/>
                </a:solidFill>
                <a:latin typeface="Libre Franklin"/>
                <a:ea typeface="Libre Franklin"/>
                <a:cs typeface="Libre Franklin"/>
                <a:sym typeface="Libre Franklin"/>
              </a:defRPr>
            </a:lvl8pPr>
            <a:lvl9pPr indent="0" lvl="8" marL="12700" marR="0" rtl="0" algn="ctr">
              <a:lnSpc>
                <a:spcPct val="144375"/>
              </a:lnSpc>
              <a:spcBef>
                <a:spcPts val="0"/>
              </a:spcBef>
              <a:buNone/>
              <a:defRPr b="0" i="0" sz="1600" u="none" cap="none" strike="noStrike">
                <a:solidFill>
                  <a:srgbClr val="FFFFFF"/>
                </a:solidFill>
                <a:latin typeface="Libre Franklin"/>
                <a:ea typeface="Libre Franklin"/>
                <a:cs typeface="Libre Franklin"/>
                <a:sym typeface="Libre Franklin"/>
              </a:defRPr>
            </a:lvl9pPr>
          </a:lstStyle>
          <a:p>
            <a:pPr indent="0" lvl="0" marL="12700" rtl="0" algn="ctr">
              <a:spcBef>
                <a:spcPts val="0"/>
              </a:spcBef>
              <a:spcAft>
                <a:spcPts val="0"/>
              </a:spcAft>
              <a:buNone/>
            </a:pPr>
            <a:fld id="{00000000-1234-1234-1234-123412341234}" type="slidenum">
              <a:rPr lang="en-US"/>
              <a:t>‹#›</a:t>
            </a:fld>
            <a:endParaRPr/>
          </a:p>
        </p:txBody>
      </p:sp>
      <p:pic>
        <p:nvPicPr>
          <p:cNvPr descr="rnsit logo.PNG" id="17" name="Google Shape;17;p1"/>
          <p:cNvPicPr preferRelativeResize="0"/>
          <p:nvPr/>
        </p:nvPicPr>
        <p:blipFill rotWithShape="1">
          <a:blip r:embed="rId1">
            <a:alphaModFix/>
          </a:blip>
          <a:srcRect b="0" l="0" r="0" t="0"/>
          <a:stretch/>
        </p:blipFill>
        <p:spPr>
          <a:xfrm>
            <a:off x="9309100" y="200025"/>
            <a:ext cx="1200297" cy="121666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62.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6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7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46.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6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6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6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6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9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6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7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6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4.xml"/><Relationship Id="rId3" Type="http://schemas.openxmlformats.org/officeDocument/2006/relationships/image" Target="../media/image7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67.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6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7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7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7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7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7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1.xml"/><Relationship Id="rId3" Type="http://schemas.openxmlformats.org/officeDocument/2006/relationships/image" Target="../media/image77.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2.xml"/><Relationship Id="rId3" Type="http://schemas.openxmlformats.org/officeDocument/2006/relationships/image" Target="../media/image6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3.xml"/><Relationship Id="rId3" Type="http://schemas.openxmlformats.org/officeDocument/2006/relationships/image" Target="../media/image90.png"/><Relationship Id="rId4" Type="http://schemas.openxmlformats.org/officeDocument/2006/relationships/image" Target="../media/image8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4.xml"/><Relationship Id="rId3" Type="http://schemas.openxmlformats.org/officeDocument/2006/relationships/image" Target="../media/image6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5.xml"/><Relationship Id="rId3" Type="http://schemas.openxmlformats.org/officeDocument/2006/relationships/image" Target="../media/image8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6.xml"/><Relationship Id="rId3" Type="http://schemas.openxmlformats.org/officeDocument/2006/relationships/image" Target="../media/image8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7.xml"/><Relationship Id="rId3" Type="http://schemas.openxmlformats.org/officeDocument/2006/relationships/image" Target="../media/image6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0.xml"/><Relationship Id="rId3" Type="http://schemas.openxmlformats.org/officeDocument/2006/relationships/image" Target="../media/image81.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1.xml"/><Relationship Id="rId3" Type="http://schemas.openxmlformats.org/officeDocument/2006/relationships/image" Target="../media/image8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2.xml"/><Relationship Id="rId3" Type="http://schemas.openxmlformats.org/officeDocument/2006/relationships/image" Target="../media/image6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5.xml"/><Relationship Id="rId3" Type="http://schemas.openxmlformats.org/officeDocument/2006/relationships/image" Target="../media/image6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8.xml"/><Relationship Id="rId3" Type="http://schemas.openxmlformats.org/officeDocument/2006/relationships/image" Target="../media/image6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9.xml"/><Relationship Id="rId3" Type="http://schemas.openxmlformats.org/officeDocument/2006/relationships/image" Target="../media/image7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0.xml"/><Relationship Id="rId3" Type="http://schemas.openxmlformats.org/officeDocument/2006/relationships/image" Target="../media/image9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3.xml"/><Relationship Id="rId3" Type="http://schemas.openxmlformats.org/officeDocument/2006/relationships/image" Target="../media/image6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4.xml"/><Relationship Id="rId3" Type="http://schemas.openxmlformats.org/officeDocument/2006/relationships/image" Target="../media/image85.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5.xml"/><Relationship Id="rId3" Type="http://schemas.openxmlformats.org/officeDocument/2006/relationships/image" Target="../media/image8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6.xml"/><Relationship Id="rId3" Type="http://schemas.openxmlformats.org/officeDocument/2006/relationships/image" Target="../media/image103.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8.xml"/><Relationship Id="rId3" Type="http://schemas.openxmlformats.org/officeDocument/2006/relationships/image" Target="../media/image8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9.xml"/><Relationship Id="rId3" Type="http://schemas.openxmlformats.org/officeDocument/2006/relationships/image" Target="../media/image1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89.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1.xml"/><Relationship Id="rId3" Type="http://schemas.openxmlformats.org/officeDocument/2006/relationships/image" Target="../media/image9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2.xml"/><Relationship Id="rId3" Type="http://schemas.openxmlformats.org/officeDocument/2006/relationships/image" Target="../media/image8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3.xml"/><Relationship Id="rId3" Type="http://schemas.openxmlformats.org/officeDocument/2006/relationships/image" Target="../media/image101.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4.xml"/><Relationship Id="rId3" Type="http://schemas.openxmlformats.org/officeDocument/2006/relationships/image" Target="../media/image9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5.xml"/><Relationship Id="rId3" Type="http://schemas.openxmlformats.org/officeDocument/2006/relationships/image" Target="../media/image9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6.xml"/><Relationship Id="rId3" Type="http://schemas.openxmlformats.org/officeDocument/2006/relationships/image" Target="../media/image105.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7.xml"/><Relationship Id="rId3" Type="http://schemas.openxmlformats.org/officeDocument/2006/relationships/image" Target="../media/image9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8.xml"/><Relationship Id="rId3" Type="http://schemas.openxmlformats.org/officeDocument/2006/relationships/image" Target="../media/image6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9.xml"/><Relationship Id="rId3" Type="http://schemas.openxmlformats.org/officeDocument/2006/relationships/image" Target="../media/image6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0.xml"/><Relationship Id="rId3" Type="http://schemas.openxmlformats.org/officeDocument/2006/relationships/image" Target="../media/image67.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1.xml"/><Relationship Id="rId3" Type="http://schemas.openxmlformats.org/officeDocument/2006/relationships/image" Target="../media/image67.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3.xml"/><Relationship Id="rId3" Type="http://schemas.openxmlformats.org/officeDocument/2006/relationships/image" Target="../media/image9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4.xml"/><Relationship Id="rId3" Type="http://schemas.openxmlformats.org/officeDocument/2006/relationships/image" Target="../media/image67.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6.xml"/><Relationship Id="rId3" Type="http://schemas.openxmlformats.org/officeDocument/2006/relationships/image" Target="../media/image67.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7.xml"/><Relationship Id="rId3" Type="http://schemas.openxmlformats.org/officeDocument/2006/relationships/image" Target="../media/image6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0.xml"/><Relationship Id="rId3" Type="http://schemas.openxmlformats.org/officeDocument/2006/relationships/image" Target="../media/image6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1.xml"/><Relationship Id="rId3" Type="http://schemas.openxmlformats.org/officeDocument/2006/relationships/image" Target="../media/image10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5.xml"/><Relationship Id="rId3" Type="http://schemas.openxmlformats.org/officeDocument/2006/relationships/image" Target="../media/image97.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0.xml"/><Relationship Id="rId3" Type="http://schemas.openxmlformats.org/officeDocument/2006/relationships/image" Target="../media/image9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1.xml"/><Relationship Id="rId3" Type="http://schemas.openxmlformats.org/officeDocument/2006/relationships/image" Target="../media/image67.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2.xml"/><Relationship Id="rId3" Type="http://schemas.openxmlformats.org/officeDocument/2006/relationships/image" Target="../media/image67.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4.xml"/><Relationship Id="rId3" Type="http://schemas.openxmlformats.org/officeDocument/2006/relationships/image" Target="../media/image104.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8.png"/><Relationship Id="rId6" Type="http://schemas.openxmlformats.org/officeDocument/2006/relationships/image" Target="../media/image32.png"/><Relationship Id="rId7" Type="http://schemas.openxmlformats.org/officeDocument/2006/relationships/image" Target="../media/image6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4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5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4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4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4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5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4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4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5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54.png"/><Relationship Id="rId4" Type="http://schemas.openxmlformats.org/officeDocument/2006/relationships/image" Target="../media/image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image" Target="../media/image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5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5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5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6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5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6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6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4"/>
          <p:cNvSpPr txBox="1"/>
          <p:nvPr/>
        </p:nvSpPr>
        <p:spPr>
          <a:xfrm>
            <a:off x="371299" y="6974628"/>
            <a:ext cx="102592" cy="461665"/>
          </a:xfrm>
          <a:prstGeom prst="rect">
            <a:avLst/>
          </a:prstGeom>
          <a:noFill/>
          <a:ln>
            <a:noFill/>
          </a:ln>
        </p:spPr>
        <p:txBody>
          <a:bodyPr anchorCtr="0" anchor="t" bIns="0" lIns="0" spcFirstLastPara="1" rIns="0" wrap="square" tIns="0">
            <a:spAutoFit/>
          </a:bodyPr>
          <a:lstStyle/>
          <a:p>
            <a:pPr indent="0" lvl="0" marL="0" marR="0" rtl="0" algn="l">
              <a:lnSpc>
                <a:spcPct val="114812"/>
              </a:lnSpc>
              <a:spcBef>
                <a:spcPts val="0"/>
              </a:spcBef>
              <a:spcAft>
                <a:spcPts val="0"/>
              </a:spcAft>
              <a:buNone/>
            </a:pPr>
            <a:r>
              <a:rPr b="0" i="0" lang="en-US" sz="1600" u="none" cap="none" strike="noStrike">
                <a:solidFill>
                  <a:srgbClr val="FFFFFF"/>
                </a:solidFill>
                <a:latin typeface="Book Antiqua"/>
                <a:ea typeface="Book Antiqua"/>
                <a:cs typeface="Book Antiqua"/>
                <a:sym typeface="Book Antiqua"/>
              </a:rPr>
              <a:t>1</a:t>
            </a:r>
            <a:endParaRPr/>
          </a:p>
          <a:p>
            <a:pPr indent="0" lvl="0" marL="0" marR="0" rtl="0" algn="l">
              <a:lnSpc>
                <a:spcPct val="114812"/>
              </a:lnSpc>
              <a:spcBef>
                <a:spcPts val="0"/>
              </a:spcBef>
              <a:spcAft>
                <a:spcPts val="0"/>
              </a:spcAft>
              <a:buNone/>
            </a:pPr>
            <a:r>
              <a:t/>
            </a:r>
            <a:endParaRPr b="0" i="0" sz="1600" u="none" cap="none" strike="noStrike">
              <a:solidFill>
                <a:srgbClr val="000000"/>
              </a:solidFill>
              <a:latin typeface="Libre Baskerville"/>
              <a:ea typeface="Libre Baskerville"/>
              <a:cs typeface="Libre Baskerville"/>
              <a:sym typeface="Libre Baskerville"/>
            </a:endParaRPr>
          </a:p>
        </p:txBody>
      </p:sp>
      <p:sp>
        <p:nvSpPr>
          <p:cNvPr id="110" name="Google Shape;110;p14"/>
          <p:cNvSpPr/>
          <p:nvPr/>
        </p:nvSpPr>
        <p:spPr>
          <a:xfrm>
            <a:off x="1336675" y="420159"/>
            <a:ext cx="7930938" cy="2567545"/>
          </a:xfrm>
          <a:prstGeom prst="rect">
            <a:avLst/>
          </a:prstGeom>
          <a:no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b="0" i="0" lang="en-US" sz="3200" u="none" cap="none" strike="noStrike">
                <a:solidFill>
                  <a:srgbClr val="9E3611"/>
                </a:solidFill>
                <a:latin typeface="Century"/>
                <a:ea typeface="Century"/>
                <a:cs typeface="Century"/>
                <a:sym typeface="Century"/>
              </a:rPr>
              <a:t>18CS46: Data Communication</a:t>
            </a:r>
            <a:br>
              <a:rPr b="0" i="0" lang="en-US" sz="3200" u="none" cap="none" strike="noStrike">
                <a:solidFill>
                  <a:srgbClr val="002060"/>
                </a:solidFill>
                <a:latin typeface="Century"/>
                <a:ea typeface="Century"/>
                <a:cs typeface="Century"/>
                <a:sym typeface="Century"/>
              </a:rPr>
            </a:br>
            <a:br>
              <a:rPr b="0" i="0" lang="en-US" sz="3200" u="none" cap="none" strike="noStrike">
                <a:solidFill>
                  <a:srgbClr val="002060"/>
                </a:solidFill>
                <a:latin typeface="Century"/>
                <a:ea typeface="Century"/>
                <a:cs typeface="Century"/>
                <a:sym typeface="Century"/>
              </a:rPr>
            </a:br>
            <a:r>
              <a:rPr b="0" i="0" lang="en-US" sz="3200" u="none" cap="none" strike="noStrike">
                <a:solidFill>
                  <a:srgbClr val="EF8B67"/>
                </a:solidFill>
                <a:latin typeface="Century"/>
                <a:ea typeface="Century"/>
                <a:cs typeface="Century"/>
                <a:sym typeface="Century"/>
              </a:rPr>
              <a:t>Module – 3  </a:t>
            </a:r>
            <a:br>
              <a:rPr b="0" i="0" lang="en-US" sz="3200" u="none" cap="none" strike="noStrike">
                <a:solidFill>
                  <a:srgbClr val="C00000"/>
                </a:solidFill>
                <a:latin typeface="Century"/>
                <a:ea typeface="Century"/>
                <a:cs typeface="Century"/>
                <a:sym typeface="Century"/>
              </a:rPr>
            </a:br>
            <a:r>
              <a:rPr b="0" i="0" lang="en-US" sz="3200" u="none" cap="none" strike="noStrike">
                <a:solidFill>
                  <a:schemeClr val="dk1"/>
                </a:solidFill>
                <a:latin typeface="Libre Baskerville"/>
                <a:ea typeface="Libre Baskerville"/>
                <a:cs typeface="Libre Baskerville"/>
                <a:sym typeface="Libre Baskerville"/>
              </a:rPr>
              <a:t> Bandwidth Utilization, Switching, </a:t>
            </a:r>
            <a:endParaRPr/>
          </a:p>
          <a:p>
            <a:pPr indent="0" lvl="0" marL="0" marR="0" rtl="0" algn="ctr">
              <a:spcBef>
                <a:spcPts val="0"/>
              </a:spcBef>
              <a:spcAft>
                <a:spcPts val="0"/>
              </a:spcAft>
              <a:buNone/>
            </a:pPr>
            <a:r>
              <a:rPr b="0" i="0" lang="en-US" sz="3200" u="none" cap="none" strike="noStrike">
                <a:solidFill>
                  <a:schemeClr val="dk1"/>
                </a:solidFill>
                <a:latin typeface="Libre Baskerville"/>
                <a:ea typeface="Libre Baskerville"/>
                <a:cs typeface="Libre Baskerville"/>
                <a:sym typeface="Libre Baskerville"/>
              </a:rPr>
              <a:t>Error Detection and Correction</a:t>
            </a:r>
            <a:endParaRPr b="0" i="0" sz="3200" u="none" cap="none" strike="noStrike">
              <a:solidFill>
                <a:schemeClr val="dk1"/>
              </a:solidFill>
              <a:latin typeface="Libre Baskerville"/>
              <a:ea typeface="Libre Baskerville"/>
              <a:cs typeface="Libre Baskerville"/>
              <a:sym typeface="Libre Baskerville"/>
            </a:endParaRPr>
          </a:p>
        </p:txBody>
      </p:sp>
      <p:sp>
        <p:nvSpPr>
          <p:cNvPr id="111" name="Google Shape;111;p14"/>
          <p:cNvSpPr txBox="1"/>
          <p:nvPr/>
        </p:nvSpPr>
        <p:spPr>
          <a:xfrm>
            <a:off x="1919244" y="4110217"/>
            <a:ext cx="6482129" cy="2475212"/>
          </a:xfrm>
          <a:prstGeom prst="rect">
            <a:avLst/>
          </a:prstGeom>
          <a:noFill/>
          <a:ln>
            <a:noFill/>
          </a:ln>
        </p:spPr>
        <p:txBody>
          <a:bodyPr anchorCtr="0" anchor="t" bIns="52150" lIns="104300" spcFirstLastPara="1" rIns="104300" wrap="square" tIns="52150">
            <a:spAutoFit/>
          </a:bodyPr>
          <a:lstStyle/>
          <a:p>
            <a:pPr indent="0" lvl="0" marL="0" marR="0" rtl="0" algn="ctr">
              <a:spcBef>
                <a:spcPts val="0"/>
              </a:spcBef>
              <a:spcAft>
                <a:spcPts val="0"/>
              </a:spcAft>
              <a:buNone/>
            </a:pPr>
            <a:r>
              <a:rPr b="1" i="0" lang="en-US" sz="2700" u="none" cap="none" strike="noStrike">
                <a:solidFill>
                  <a:srgbClr val="9E3611"/>
                </a:solidFill>
                <a:latin typeface="Libre Baskerville"/>
                <a:ea typeface="Libre Baskerville"/>
                <a:cs typeface="Libre Baskerville"/>
                <a:sym typeface="Libre Baskerville"/>
              </a:rPr>
              <a:t>Poonam Kumari</a:t>
            </a:r>
            <a:br>
              <a:rPr b="0" i="0" lang="en-US" sz="1800" u="none" cap="none" strike="noStrike">
                <a:solidFill>
                  <a:schemeClr val="dk1"/>
                </a:solidFill>
                <a:latin typeface="Libre Baskerville"/>
                <a:ea typeface="Libre Baskerville"/>
                <a:cs typeface="Libre Baskerville"/>
                <a:sym typeface="Libre Baskerville"/>
              </a:rPr>
            </a:br>
            <a:r>
              <a:rPr b="0" i="0" lang="en-US" sz="1800" u="none" cap="none" strike="noStrike">
                <a:solidFill>
                  <a:srgbClr val="DF695B"/>
                </a:solidFill>
                <a:latin typeface="Libre Baskerville"/>
                <a:ea typeface="Libre Baskerville"/>
                <a:cs typeface="Libre Baskerville"/>
                <a:sym typeface="Libre Baskerville"/>
              </a:rPr>
              <a:t>ASSISTANT PROFESSOR</a:t>
            </a:r>
            <a:endParaRPr/>
          </a:p>
          <a:p>
            <a:pPr indent="0" lvl="0" marL="0" marR="0" rtl="0" algn="ctr">
              <a:spcBef>
                <a:spcPts val="0"/>
              </a:spcBef>
              <a:spcAft>
                <a:spcPts val="0"/>
              </a:spcAft>
              <a:buNone/>
            </a:pPr>
            <a:r>
              <a:rPr b="1" i="0" lang="en-US" sz="1800" u="none" cap="none" strike="noStrike">
                <a:solidFill>
                  <a:srgbClr val="DF695B"/>
                </a:solidFill>
                <a:latin typeface="Libre Baskerville"/>
                <a:ea typeface="Libre Baskerville"/>
                <a:cs typeface="Libre Baskerville"/>
                <a:sym typeface="Libre Baskerville"/>
              </a:rPr>
              <a:t>DEPARTMENT OF INFORMATION SCIENCE AND ENGINEERING</a:t>
            </a:r>
            <a:endParaRPr/>
          </a:p>
          <a:p>
            <a:pPr indent="0" lvl="0" marL="0" marR="0" rtl="0" algn="ctr">
              <a:spcBef>
                <a:spcPts val="0"/>
              </a:spcBef>
              <a:spcAft>
                <a:spcPts val="0"/>
              </a:spcAft>
              <a:buNone/>
            </a:pPr>
            <a:r>
              <a:rPr b="1" i="0" lang="en-US" sz="2700" u="none" cap="none" strike="noStrike">
                <a:solidFill>
                  <a:srgbClr val="4E4A4A"/>
                </a:solidFill>
                <a:latin typeface="Libre Baskerville"/>
                <a:ea typeface="Libre Baskerville"/>
                <a:cs typeface="Libre Baskerville"/>
                <a:sym typeface="Libre Baskerville"/>
              </a:rPr>
              <a:t>RNS INSTITUTE OF TECHNOLOGY</a:t>
            </a:r>
            <a:endParaRPr/>
          </a:p>
          <a:p>
            <a:pPr indent="0" lvl="0" marL="0" marR="0" rtl="0" algn="ctr">
              <a:spcBef>
                <a:spcPts val="0"/>
              </a:spcBef>
              <a:spcAft>
                <a:spcPts val="0"/>
              </a:spcAft>
              <a:buNone/>
            </a:pPr>
            <a:r>
              <a:rPr b="0" i="0" lang="en-US" sz="1600" u="none" cap="none" strike="noStrike">
                <a:solidFill>
                  <a:schemeClr val="dk1"/>
                </a:solidFill>
                <a:latin typeface="Libre Baskerville"/>
                <a:ea typeface="Libre Baskerville"/>
                <a:cs typeface="Libre Baskerville"/>
                <a:sym typeface="Libre Baskerville"/>
              </a:rPr>
              <a:t>CHANNASANDRA, RR NAGAR POST</a:t>
            </a:r>
            <a:endParaRPr/>
          </a:p>
          <a:p>
            <a:pPr indent="0" lvl="0" marL="0" marR="0" rtl="0" algn="ctr">
              <a:spcBef>
                <a:spcPts val="0"/>
              </a:spcBef>
              <a:spcAft>
                <a:spcPts val="0"/>
              </a:spcAft>
              <a:buNone/>
            </a:pPr>
            <a:r>
              <a:rPr b="0" i="0" lang="en-US" sz="1600" u="none" cap="none" strike="noStrike">
                <a:solidFill>
                  <a:schemeClr val="dk1"/>
                </a:solidFill>
                <a:latin typeface="Libre Baskerville"/>
                <a:ea typeface="Libre Baskerville"/>
                <a:cs typeface="Libre Baskerville"/>
                <a:sym typeface="Libre Baskerville"/>
              </a:rPr>
              <a:t>Dr. VISHNUVARDHAN ROAD</a:t>
            </a:r>
            <a:endParaRPr/>
          </a:p>
          <a:p>
            <a:pPr indent="0" lvl="0" marL="0" marR="0" rtl="0" algn="ctr">
              <a:spcBef>
                <a:spcPts val="0"/>
              </a:spcBef>
              <a:spcAft>
                <a:spcPts val="0"/>
              </a:spcAft>
              <a:buNone/>
            </a:pPr>
            <a:r>
              <a:rPr b="0" i="0" lang="en-US" sz="1600" u="none" cap="none" strike="noStrike">
                <a:solidFill>
                  <a:schemeClr val="dk1"/>
                </a:solidFill>
                <a:latin typeface="Libre Baskerville"/>
                <a:ea typeface="Libre Baskerville"/>
                <a:cs typeface="Libre Baskerville"/>
                <a:sym typeface="Libre Baskerville"/>
              </a:rPr>
              <a:t>BENGALURU – 560 098</a:t>
            </a:r>
            <a:endParaRPr/>
          </a:p>
          <a:p>
            <a:pPr indent="0" lvl="0" marL="0" marR="0" rtl="0" algn="ctr">
              <a:spcBef>
                <a:spcPts val="0"/>
              </a:spcBef>
              <a:spcAft>
                <a:spcPts val="0"/>
              </a:spcAft>
              <a:buNone/>
            </a:pPr>
            <a:r>
              <a:rPr b="0" i="0" lang="en-US" sz="1600" u="none" cap="none" strike="noStrike">
                <a:solidFill>
                  <a:schemeClr val="dk1"/>
                </a:solidFill>
                <a:latin typeface="Libre Baskerville"/>
                <a:ea typeface="Libre Baskerville"/>
                <a:cs typeface="Libre Baskerville"/>
                <a:sym typeface="Libre Baskerville"/>
              </a:rPr>
              <a:t>poonam.rnsit@gmail.com</a:t>
            </a:r>
            <a:endParaRPr b="0" i="0" sz="1600" u="none" cap="none" strike="noStrike">
              <a:solidFill>
                <a:schemeClr val="dk1"/>
              </a:solidFill>
              <a:latin typeface="Libre Baskerville"/>
              <a:ea typeface="Libre Baskerville"/>
              <a:cs typeface="Libre Baskerville"/>
              <a:sym typeface="Libre Baskerville"/>
            </a:endParaRPr>
          </a:p>
        </p:txBody>
      </p:sp>
      <p:sp>
        <p:nvSpPr>
          <p:cNvPr id="112" name="Google Shape;112;p14"/>
          <p:cNvSpPr txBox="1"/>
          <p:nvPr>
            <p:ph idx="11" type="ftr"/>
          </p:nvPr>
        </p:nvSpPr>
        <p:spPr>
          <a:xfrm>
            <a:off x="927100" y="682942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2527300" y="352425"/>
            <a:ext cx="7385062" cy="736918"/>
          </a:xfrm>
          <a:prstGeom prst="rect">
            <a:avLst/>
          </a:prstGeom>
          <a:noFill/>
          <a:ln>
            <a:noFill/>
          </a:ln>
        </p:spPr>
        <p:txBody>
          <a:bodyPr anchorCtr="0" anchor="b" bIns="104300" lIns="104300" spcFirstLastPara="1" rIns="104300" wrap="square" tIns="52150">
            <a:normAutofit fontScale="90000"/>
          </a:bodyPr>
          <a:lstStyle/>
          <a:p>
            <a:pPr indent="0" lvl="0" marL="0" rtl="0" algn="l">
              <a:spcBef>
                <a:spcPts val="0"/>
              </a:spcBef>
              <a:spcAft>
                <a:spcPts val="0"/>
              </a:spcAft>
              <a:buClr>
                <a:schemeClr val="dk2"/>
              </a:buClr>
              <a:buSzPct val="100000"/>
              <a:buFont typeface="Libre Franklin"/>
              <a:buNone/>
            </a:pPr>
            <a:r>
              <a:rPr i="1" lang="en-US"/>
              <a:t>FDM process</a:t>
            </a:r>
            <a:endParaRPr/>
          </a:p>
        </p:txBody>
      </p:sp>
      <p:sp>
        <p:nvSpPr>
          <p:cNvPr id="206" name="Google Shape;206;p23"/>
          <p:cNvSpPr txBox="1"/>
          <p:nvPr>
            <p:ph idx="1" type="body"/>
          </p:nvPr>
        </p:nvSpPr>
        <p:spPr>
          <a:xfrm>
            <a:off x="622300" y="1589024"/>
            <a:ext cx="8989826" cy="3447098"/>
          </a:xfrm>
          <a:prstGeom prst="rect">
            <a:avLst/>
          </a:prstGeom>
          <a:noFill/>
          <a:ln>
            <a:noFill/>
          </a:ln>
        </p:spPr>
        <p:txBody>
          <a:bodyPr anchorCtr="0" anchor="t" bIns="52150" lIns="104300" spcFirstLastPara="1" rIns="104300" wrap="square" tIns="52150">
            <a:normAutofit fontScale="92500"/>
          </a:bodyPr>
          <a:lstStyle/>
          <a:p>
            <a:pPr indent="-312944" lvl="0" marL="312944" rtl="0" algn="l">
              <a:spcBef>
                <a:spcPts val="0"/>
              </a:spcBef>
              <a:spcAft>
                <a:spcPts val="0"/>
              </a:spcAft>
              <a:buSzPct val="85000"/>
              <a:buFont typeface="Arial"/>
              <a:buChar char="•"/>
            </a:pPr>
            <a:r>
              <a:rPr b="0" i="0" lang="en-US"/>
              <a:t> Figure is a conceptual illustration of the multiplexing process. </a:t>
            </a:r>
            <a:endParaRPr/>
          </a:p>
          <a:p>
            <a:pPr indent="-312944" lvl="0" marL="312944" rtl="0" algn="l">
              <a:spcBef>
                <a:spcPts val="662"/>
              </a:spcBef>
              <a:spcAft>
                <a:spcPts val="0"/>
              </a:spcAft>
              <a:buSzPct val="85000"/>
              <a:buFont typeface="Arial"/>
              <a:buChar char="•"/>
            </a:pPr>
            <a:r>
              <a:rPr b="0" i="0" lang="en-US"/>
              <a:t>Each source generates a signal of a similar frequency range. Inside the multiplexer, these similar signals modulate different carrier frequencies ( f1, f2, and f3).</a:t>
            </a:r>
            <a:endParaRPr/>
          </a:p>
          <a:p>
            <a:pPr indent="-312944" lvl="0" marL="312944" rtl="0" algn="l">
              <a:spcBef>
                <a:spcPts val="662"/>
              </a:spcBef>
              <a:spcAft>
                <a:spcPts val="0"/>
              </a:spcAft>
              <a:buSzPct val="85000"/>
              <a:buFont typeface="Arial"/>
              <a:buChar char="•"/>
            </a:pPr>
            <a:r>
              <a:rPr b="0" i="0" lang="en-US"/>
              <a:t> The resulting modulated signals are then combined into a single composite signal that is sent out over a media link that has enough bandwidth to accommodate it. </a:t>
            </a:r>
            <a:endParaRPr b="0" i="0"/>
          </a:p>
        </p:txBody>
      </p:sp>
      <p:sp>
        <p:nvSpPr>
          <p:cNvPr id="207" name="Google Shape;207;p23"/>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08" name="Google Shape;208;p2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13"/>
          <p:cNvSpPr txBox="1"/>
          <p:nvPr>
            <p:ph type="title"/>
          </p:nvPr>
        </p:nvSpPr>
        <p:spPr>
          <a:xfrm>
            <a:off x="1158373" y="752347"/>
            <a:ext cx="8192134"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8.13	</a:t>
            </a:r>
            <a:r>
              <a:rPr i="1" lang="en-US" sz="2000">
                <a:latin typeface="Times New Roman"/>
                <a:ea typeface="Times New Roman"/>
                <a:cs typeface="Times New Roman"/>
                <a:sym typeface="Times New Roman"/>
              </a:rPr>
              <a:t>Source-to-destination data transfer in a virtual-circuit network</a:t>
            </a:r>
            <a:endParaRPr sz="2000">
              <a:latin typeface="Times New Roman"/>
              <a:ea typeface="Times New Roman"/>
              <a:cs typeface="Times New Roman"/>
              <a:sym typeface="Times New Roman"/>
            </a:endParaRPr>
          </a:p>
        </p:txBody>
      </p:sp>
      <p:sp>
        <p:nvSpPr>
          <p:cNvPr id="1085" name="Google Shape;1085;p113"/>
          <p:cNvSpPr txBox="1"/>
          <p:nvPr>
            <p:ph idx="12" type="sldNum"/>
          </p:nvPr>
        </p:nvSpPr>
        <p:spPr>
          <a:xfrm>
            <a:off x="2413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086" name="Google Shape;1086;p113"/>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87" name="Google Shape;1087;p113"/>
          <p:cNvSpPr/>
          <p:nvPr/>
        </p:nvSpPr>
        <p:spPr>
          <a:xfrm>
            <a:off x="1643519" y="1560575"/>
            <a:ext cx="7513319" cy="50368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88" name="Google Shape;1088;p113"/>
          <p:cNvSpPr/>
          <p:nvPr/>
        </p:nvSpPr>
        <p:spPr>
          <a:xfrm>
            <a:off x="927239" y="67116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89" name="Google Shape;1089;p11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14"/>
          <p:cNvSpPr txBox="1"/>
          <p:nvPr>
            <p:ph type="title"/>
          </p:nvPr>
        </p:nvSpPr>
        <p:spPr>
          <a:xfrm>
            <a:off x="1158373" y="752347"/>
            <a:ext cx="594677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8.14	</a:t>
            </a:r>
            <a:r>
              <a:rPr i="1" lang="en-US" sz="2000">
                <a:latin typeface="Times New Roman"/>
                <a:ea typeface="Times New Roman"/>
                <a:cs typeface="Times New Roman"/>
                <a:sym typeface="Times New Roman"/>
              </a:rPr>
              <a:t>Setup request in a virtual-circuit network</a:t>
            </a:r>
            <a:endParaRPr sz="2000">
              <a:latin typeface="Times New Roman"/>
              <a:ea typeface="Times New Roman"/>
              <a:cs typeface="Times New Roman"/>
              <a:sym typeface="Times New Roman"/>
            </a:endParaRPr>
          </a:p>
        </p:txBody>
      </p:sp>
      <p:sp>
        <p:nvSpPr>
          <p:cNvPr id="1095" name="Google Shape;1095;p114"/>
          <p:cNvSpPr txBox="1"/>
          <p:nvPr>
            <p:ph idx="12" type="sldNum"/>
          </p:nvPr>
        </p:nvSpPr>
        <p:spPr>
          <a:xfrm>
            <a:off x="4699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096" name="Google Shape;1096;p114"/>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97" name="Google Shape;1097;p114"/>
          <p:cNvSpPr/>
          <p:nvPr/>
        </p:nvSpPr>
        <p:spPr>
          <a:xfrm>
            <a:off x="1384439" y="1997201"/>
            <a:ext cx="7696200" cy="391439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98" name="Google Shape;1098;p114"/>
          <p:cNvSpPr/>
          <p:nvPr/>
        </p:nvSpPr>
        <p:spPr>
          <a:xfrm>
            <a:off x="927239" y="67116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99" name="Google Shape;1099;p11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15"/>
          <p:cNvSpPr txBox="1"/>
          <p:nvPr>
            <p:ph type="title"/>
          </p:nvPr>
        </p:nvSpPr>
        <p:spPr>
          <a:xfrm>
            <a:off x="1158373" y="752347"/>
            <a:ext cx="694817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8.15	</a:t>
            </a:r>
            <a:r>
              <a:rPr i="1" lang="en-US" sz="2000">
                <a:latin typeface="Times New Roman"/>
                <a:ea typeface="Times New Roman"/>
                <a:cs typeface="Times New Roman"/>
                <a:sym typeface="Times New Roman"/>
              </a:rPr>
              <a:t>Setup acknowledgment in a virtual-circuit network</a:t>
            </a:r>
            <a:endParaRPr sz="2000">
              <a:latin typeface="Times New Roman"/>
              <a:ea typeface="Times New Roman"/>
              <a:cs typeface="Times New Roman"/>
              <a:sym typeface="Times New Roman"/>
            </a:endParaRPr>
          </a:p>
        </p:txBody>
      </p:sp>
      <p:sp>
        <p:nvSpPr>
          <p:cNvPr id="1105" name="Google Shape;1105;p115"/>
          <p:cNvSpPr txBox="1"/>
          <p:nvPr>
            <p:ph idx="12" type="sldNum"/>
          </p:nvPr>
        </p:nvSpPr>
        <p:spPr>
          <a:xfrm>
            <a:off x="2413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106" name="Google Shape;1106;p115"/>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07" name="Google Shape;1107;p115"/>
          <p:cNvSpPr/>
          <p:nvPr/>
        </p:nvSpPr>
        <p:spPr>
          <a:xfrm>
            <a:off x="1351673" y="2125979"/>
            <a:ext cx="8033766" cy="39380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08" name="Google Shape;1108;p115"/>
          <p:cNvSpPr/>
          <p:nvPr/>
        </p:nvSpPr>
        <p:spPr>
          <a:xfrm>
            <a:off x="927239" y="67116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09" name="Google Shape;1109;p11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16"/>
          <p:cNvSpPr/>
          <p:nvPr/>
        </p:nvSpPr>
        <p:spPr>
          <a:xfrm>
            <a:off x="1232039" y="25206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15" name="Google Shape;1115;p116"/>
          <p:cNvSpPr/>
          <p:nvPr/>
        </p:nvSpPr>
        <p:spPr>
          <a:xfrm>
            <a:off x="1232039" y="1872995"/>
            <a:ext cx="1143000" cy="566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16" name="Google Shape;1116;p116"/>
          <p:cNvSpPr/>
          <p:nvPr/>
        </p:nvSpPr>
        <p:spPr>
          <a:xfrm>
            <a:off x="1270139" y="2651010"/>
            <a:ext cx="8077200" cy="2841625"/>
          </a:xfrm>
          <a:custGeom>
            <a:rect b="b" l="l" r="r" t="t"/>
            <a:pathLst>
              <a:path extrusionOk="0" h="2841625" w="8077200">
                <a:moveTo>
                  <a:pt x="8077200" y="0"/>
                </a:moveTo>
                <a:lnTo>
                  <a:pt x="0" y="0"/>
                </a:lnTo>
                <a:lnTo>
                  <a:pt x="0" y="268986"/>
                </a:lnTo>
                <a:lnTo>
                  <a:pt x="0" y="269748"/>
                </a:lnTo>
                <a:lnTo>
                  <a:pt x="0" y="2841498"/>
                </a:lnTo>
                <a:lnTo>
                  <a:pt x="8077200" y="2841498"/>
                </a:lnTo>
                <a:lnTo>
                  <a:pt x="8077200" y="268986"/>
                </a:lnTo>
                <a:lnTo>
                  <a:pt x="8077200" y="0"/>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17" name="Google Shape;1117;p116"/>
          <p:cNvSpPr txBox="1"/>
          <p:nvPr>
            <p:ph type="title"/>
          </p:nvPr>
        </p:nvSpPr>
        <p:spPr>
          <a:xfrm>
            <a:off x="1444129" y="1893824"/>
            <a:ext cx="717550" cy="452755"/>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FF0000"/>
              </a:buClr>
              <a:buSzPts val="2800"/>
              <a:buFont typeface="Times New Roman"/>
              <a:buNone/>
            </a:pPr>
            <a:r>
              <a:rPr i="1" lang="en-US" sz="2800">
                <a:solidFill>
                  <a:srgbClr val="FF0000"/>
                </a:solidFill>
                <a:latin typeface="Times New Roman"/>
                <a:ea typeface="Times New Roman"/>
                <a:cs typeface="Times New Roman"/>
                <a:sym typeface="Times New Roman"/>
              </a:rPr>
              <a:t>Note</a:t>
            </a:r>
            <a:endParaRPr sz="2800">
              <a:latin typeface="Times New Roman"/>
              <a:ea typeface="Times New Roman"/>
              <a:cs typeface="Times New Roman"/>
              <a:sym typeface="Times New Roman"/>
            </a:endParaRPr>
          </a:p>
        </p:txBody>
      </p:sp>
      <p:sp>
        <p:nvSpPr>
          <p:cNvPr id="1118" name="Google Shape;1118;p116"/>
          <p:cNvSpPr txBox="1"/>
          <p:nvPr>
            <p:ph idx="12" type="sldNum"/>
          </p:nvPr>
        </p:nvSpPr>
        <p:spPr>
          <a:xfrm>
            <a:off x="4699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119" name="Google Shape;1119;p116"/>
          <p:cNvSpPr txBox="1"/>
          <p:nvPr/>
        </p:nvSpPr>
        <p:spPr>
          <a:xfrm>
            <a:off x="1633092" y="2673350"/>
            <a:ext cx="7350759" cy="2951480"/>
          </a:xfrm>
          <a:prstGeom prst="rect">
            <a:avLst/>
          </a:prstGeom>
          <a:noFill/>
          <a:ln>
            <a:noFill/>
          </a:ln>
        </p:spPr>
        <p:txBody>
          <a:bodyPr anchorCtr="0" anchor="t" bIns="0" lIns="0" spcFirstLastPara="1" rIns="0" wrap="square" tIns="12050">
            <a:spAutoFit/>
          </a:bodyPr>
          <a:lstStyle/>
          <a:p>
            <a:pPr indent="-372110" lvl="0" marL="384175" marR="5080" rtl="0" algn="l">
              <a:lnSpc>
                <a:spcPct val="100000"/>
              </a:lnSpc>
              <a:spcBef>
                <a:spcPts val="0"/>
              </a:spcBef>
              <a:spcAft>
                <a:spcPts val="0"/>
              </a:spcAft>
              <a:buNone/>
            </a:pPr>
            <a:r>
              <a:rPr b="1" lang="en-US" sz="3200">
                <a:solidFill>
                  <a:schemeClr val="dk1"/>
                </a:solidFill>
                <a:latin typeface="Arial"/>
                <a:ea typeface="Arial"/>
                <a:cs typeface="Arial"/>
                <a:sym typeface="Arial"/>
              </a:rPr>
              <a:t>In virtual-circuit switching, all packets  belonging to the same source and  destination travel the same path;  but the packets	may arrive at the</a:t>
            </a:r>
            <a:endParaRPr sz="3200">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lang="en-US" sz="3200">
                <a:solidFill>
                  <a:schemeClr val="dk1"/>
                </a:solidFill>
                <a:latin typeface="Arial"/>
                <a:ea typeface="Arial"/>
                <a:cs typeface="Arial"/>
                <a:sym typeface="Arial"/>
              </a:rPr>
              <a:t>destination with different delays</a:t>
            </a:r>
            <a:endParaRPr sz="3200">
              <a:solidFill>
                <a:schemeClr val="dk1"/>
              </a:solidFill>
              <a:latin typeface="Arial"/>
              <a:ea typeface="Arial"/>
              <a:cs typeface="Arial"/>
              <a:sym typeface="Arial"/>
            </a:endParaRPr>
          </a:p>
          <a:p>
            <a:pPr indent="0" lvl="0" marL="635" marR="0" rtl="0" algn="ctr">
              <a:lnSpc>
                <a:spcPct val="100000"/>
              </a:lnSpc>
              <a:spcBef>
                <a:spcPts val="0"/>
              </a:spcBef>
              <a:spcAft>
                <a:spcPts val="0"/>
              </a:spcAft>
              <a:buNone/>
            </a:pPr>
            <a:r>
              <a:rPr b="1" lang="en-US" sz="3200">
                <a:solidFill>
                  <a:schemeClr val="dk1"/>
                </a:solidFill>
                <a:latin typeface="Arial"/>
                <a:ea typeface="Arial"/>
                <a:cs typeface="Arial"/>
                <a:sym typeface="Arial"/>
              </a:rPr>
              <a:t>if resource allocation is on demand.</a:t>
            </a:r>
            <a:endParaRPr sz="3200">
              <a:solidFill>
                <a:schemeClr val="dk1"/>
              </a:solidFill>
              <a:latin typeface="Arial"/>
              <a:ea typeface="Arial"/>
              <a:cs typeface="Arial"/>
              <a:sym typeface="Arial"/>
            </a:endParaRPr>
          </a:p>
        </p:txBody>
      </p:sp>
      <p:grpSp>
        <p:nvGrpSpPr>
          <p:cNvPr id="1120" name="Google Shape;1120;p116"/>
          <p:cNvGrpSpPr/>
          <p:nvPr/>
        </p:nvGrpSpPr>
        <p:grpSpPr>
          <a:xfrm>
            <a:off x="774839" y="5491734"/>
            <a:ext cx="9144000" cy="858519"/>
            <a:chOff x="774839" y="5491734"/>
            <a:chExt cx="9144000" cy="858519"/>
          </a:xfrm>
        </p:grpSpPr>
        <p:sp>
          <p:nvSpPr>
            <p:cNvPr id="1121" name="Google Shape;1121;p116"/>
            <p:cNvSpPr/>
            <p:nvPr/>
          </p:nvSpPr>
          <p:spPr>
            <a:xfrm>
              <a:off x="774839" y="549173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22" name="Google Shape;1122;p116"/>
            <p:cNvSpPr/>
            <p:nvPr/>
          </p:nvSpPr>
          <p:spPr>
            <a:xfrm>
              <a:off x="1234325" y="57210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23" name="Google Shape;1123;p116"/>
            <p:cNvSpPr/>
            <p:nvPr/>
          </p:nvSpPr>
          <p:spPr>
            <a:xfrm>
              <a:off x="1270139" y="5491734"/>
              <a:ext cx="8077200" cy="176530"/>
            </a:xfrm>
            <a:custGeom>
              <a:rect b="b" l="l" r="r" t="t"/>
              <a:pathLst>
                <a:path extrusionOk="0" h="176529" w="8077200">
                  <a:moveTo>
                    <a:pt x="8077200" y="176022"/>
                  </a:moveTo>
                  <a:lnTo>
                    <a:pt x="8077200" y="0"/>
                  </a:lnTo>
                  <a:lnTo>
                    <a:pt x="0" y="0"/>
                  </a:lnTo>
                  <a:lnTo>
                    <a:pt x="0" y="176022"/>
                  </a:lnTo>
                  <a:lnTo>
                    <a:pt x="8077200" y="176022"/>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1124" name="Google Shape;1124;p11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8" name="Shape 1128"/>
        <p:cNvGrpSpPr/>
        <p:nvPr/>
      </p:nvGrpSpPr>
      <p:grpSpPr>
        <a:xfrm>
          <a:off x="0" y="0"/>
          <a:ext cx="0" cy="0"/>
          <a:chOff x="0" y="0"/>
          <a:chExt cx="0" cy="0"/>
        </a:xfrm>
      </p:grpSpPr>
      <p:sp>
        <p:nvSpPr>
          <p:cNvPr id="1129" name="Google Shape;1129;p117"/>
          <p:cNvSpPr txBox="1"/>
          <p:nvPr>
            <p:ph type="title"/>
          </p:nvPr>
        </p:nvSpPr>
        <p:spPr>
          <a:xfrm>
            <a:off x="1158373" y="752347"/>
            <a:ext cx="513715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8.16	</a:t>
            </a:r>
            <a:r>
              <a:rPr i="1" lang="en-US" sz="2000">
                <a:latin typeface="Times New Roman"/>
                <a:ea typeface="Times New Roman"/>
                <a:cs typeface="Times New Roman"/>
                <a:sym typeface="Times New Roman"/>
              </a:rPr>
              <a:t>Delay in a virtual-circuit network</a:t>
            </a:r>
            <a:endParaRPr sz="2000">
              <a:latin typeface="Times New Roman"/>
              <a:ea typeface="Times New Roman"/>
              <a:cs typeface="Times New Roman"/>
              <a:sym typeface="Times New Roman"/>
            </a:endParaRPr>
          </a:p>
        </p:txBody>
      </p:sp>
      <p:sp>
        <p:nvSpPr>
          <p:cNvPr id="1130" name="Google Shape;1130;p117"/>
          <p:cNvSpPr txBox="1"/>
          <p:nvPr>
            <p:ph idx="12" type="sldNum"/>
          </p:nvPr>
        </p:nvSpPr>
        <p:spPr>
          <a:xfrm>
            <a:off x="3175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131" name="Google Shape;1131;p117"/>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32" name="Google Shape;1132;p117"/>
          <p:cNvSpPr/>
          <p:nvPr/>
        </p:nvSpPr>
        <p:spPr>
          <a:xfrm>
            <a:off x="927100" y="1419225"/>
            <a:ext cx="8729471" cy="43174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33" name="Google Shape;1133;p117"/>
          <p:cNvSpPr/>
          <p:nvPr/>
        </p:nvSpPr>
        <p:spPr>
          <a:xfrm>
            <a:off x="927239" y="67116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34" name="Google Shape;1134;p117"/>
          <p:cNvSpPr/>
          <p:nvPr/>
        </p:nvSpPr>
        <p:spPr>
          <a:xfrm>
            <a:off x="1612900" y="6067425"/>
            <a:ext cx="6785319" cy="46166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2400">
                <a:solidFill>
                  <a:schemeClr val="dk1"/>
                </a:solidFill>
                <a:latin typeface="Libre Baskerville"/>
                <a:ea typeface="Libre Baskerville"/>
                <a:cs typeface="Libre Baskerville"/>
                <a:sym typeface="Libre Baskerville"/>
              </a:rPr>
              <a:t>Total delay = 3T + 3τ + setup delay + teardown delay</a:t>
            </a:r>
            <a:endParaRPr b="1" sz="2400">
              <a:solidFill>
                <a:schemeClr val="dk1"/>
              </a:solidFill>
              <a:latin typeface="Libre Baskerville"/>
              <a:ea typeface="Libre Baskerville"/>
              <a:cs typeface="Libre Baskerville"/>
              <a:sym typeface="Libre Baskerville"/>
            </a:endParaRPr>
          </a:p>
        </p:txBody>
      </p:sp>
      <p:sp>
        <p:nvSpPr>
          <p:cNvPr id="1135" name="Google Shape;1135;p11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grpSp>
        <p:nvGrpSpPr>
          <p:cNvPr id="1140" name="Google Shape;1140;p118"/>
          <p:cNvGrpSpPr/>
          <p:nvPr/>
        </p:nvGrpSpPr>
        <p:grpSpPr>
          <a:xfrm>
            <a:off x="851039" y="1206245"/>
            <a:ext cx="1152905" cy="196215"/>
            <a:chOff x="851039" y="1206245"/>
            <a:chExt cx="1152905" cy="196215"/>
          </a:xfrm>
        </p:grpSpPr>
        <p:sp>
          <p:nvSpPr>
            <p:cNvPr id="1141" name="Google Shape;1141;p118"/>
            <p:cNvSpPr/>
            <p:nvPr/>
          </p:nvSpPr>
          <p:spPr>
            <a:xfrm>
              <a:off x="1265567" y="1206245"/>
              <a:ext cx="422275" cy="147955"/>
            </a:xfrm>
            <a:custGeom>
              <a:rect b="b" l="l" r="r" t="t"/>
              <a:pathLst>
                <a:path extrusionOk="0" h="147955" w="422275">
                  <a:moveTo>
                    <a:pt x="422147" y="147827"/>
                  </a:moveTo>
                  <a:lnTo>
                    <a:pt x="422147" y="0"/>
                  </a:lnTo>
                  <a:lnTo>
                    <a:pt x="0" y="0"/>
                  </a:lnTo>
                  <a:lnTo>
                    <a:pt x="0" y="147827"/>
                  </a:lnTo>
                  <a:lnTo>
                    <a:pt x="422147" y="147827"/>
                  </a:lnTo>
                  <a:close/>
                </a:path>
              </a:pathLst>
            </a:custGeom>
            <a:solidFill>
              <a:srgbClr val="3333C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42" name="Google Shape;1142;p118"/>
            <p:cNvSpPr/>
            <p:nvPr/>
          </p:nvSpPr>
          <p:spPr>
            <a:xfrm>
              <a:off x="1635899" y="1206245"/>
              <a:ext cx="368045" cy="1478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43" name="Google Shape;1143;p118"/>
            <p:cNvSpPr/>
            <p:nvPr/>
          </p:nvSpPr>
          <p:spPr>
            <a:xfrm>
              <a:off x="851039" y="1206245"/>
              <a:ext cx="560832" cy="2285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44" name="Google Shape;1144;p118"/>
            <p:cNvSpPr/>
            <p:nvPr/>
          </p:nvSpPr>
          <p:spPr>
            <a:xfrm>
              <a:off x="1486547" y="1206245"/>
              <a:ext cx="31750" cy="196215"/>
            </a:xfrm>
            <a:custGeom>
              <a:rect b="b" l="l" r="r" t="t"/>
              <a:pathLst>
                <a:path extrusionOk="0" h="196215" w="31750">
                  <a:moveTo>
                    <a:pt x="31241" y="195833"/>
                  </a:moveTo>
                  <a:lnTo>
                    <a:pt x="31241" y="0"/>
                  </a:lnTo>
                  <a:lnTo>
                    <a:pt x="0" y="0"/>
                  </a:lnTo>
                  <a:lnTo>
                    <a:pt x="0" y="195833"/>
                  </a:lnTo>
                  <a:lnTo>
                    <a:pt x="31241" y="195833"/>
                  </a:lnTo>
                  <a:close/>
                </a:path>
              </a:pathLst>
            </a:custGeom>
            <a:solidFill>
              <a:srgbClr val="1C1C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1145" name="Google Shape;1145;p118"/>
          <p:cNvSpPr/>
          <p:nvPr/>
        </p:nvSpPr>
        <p:spPr>
          <a:xfrm>
            <a:off x="1232039" y="26730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46" name="Google Shape;1146;p118"/>
          <p:cNvSpPr/>
          <p:nvPr/>
        </p:nvSpPr>
        <p:spPr>
          <a:xfrm>
            <a:off x="1270139" y="2803398"/>
            <a:ext cx="8077200" cy="117475"/>
          </a:xfrm>
          <a:custGeom>
            <a:rect b="b" l="l" r="r" t="t"/>
            <a:pathLst>
              <a:path extrusionOk="0" h="117475" w="8077200">
                <a:moveTo>
                  <a:pt x="8077200" y="117348"/>
                </a:moveTo>
                <a:lnTo>
                  <a:pt x="8077200" y="0"/>
                </a:lnTo>
                <a:lnTo>
                  <a:pt x="0" y="0"/>
                </a:lnTo>
                <a:lnTo>
                  <a:pt x="0" y="117348"/>
                </a:lnTo>
                <a:lnTo>
                  <a:pt x="8077200" y="117348"/>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47" name="Google Shape;1147;p118"/>
          <p:cNvSpPr/>
          <p:nvPr/>
        </p:nvSpPr>
        <p:spPr>
          <a:xfrm>
            <a:off x="1232039" y="2025395"/>
            <a:ext cx="1143000" cy="566927"/>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48" name="Google Shape;1148;p118"/>
          <p:cNvSpPr txBox="1"/>
          <p:nvPr>
            <p:ph type="title"/>
          </p:nvPr>
        </p:nvSpPr>
        <p:spPr>
          <a:xfrm>
            <a:off x="1444129" y="2046224"/>
            <a:ext cx="717550" cy="452755"/>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FF0000"/>
              </a:buClr>
              <a:buSzPts val="2800"/>
              <a:buFont typeface="Times New Roman"/>
              <a:buNone/>
            </a:pPr>
            <a:r>
              <a:rPr i="1" lang="en-US" sz="2800">
                <a:solidFill>
                  <a:srgbClr val="FF0000"/>
                </a:solidFill>
                <a:latin typeface="Times New Roman"/>
                <a:ea typeface="Times New Roman"/>
                <a:cs typeface="Times New Roman"/>
                <a:sym typeface="Times New Roman"/>
              </a:rPr>
              <a:t>Note</a:t>
            </a:r>
            <a:endParaRPr sz="2800">
              <a:latin typeface="Times New Roman"/>
              <a:ea typeface="Times New Roman"/>
              <a:cs typeface="Times New Roman"/>
              <a:sym typeface="Times New Roman"/>
            </a:endParaRPr>
          </a:p>
        </p:txBody>
      </p:sp>
      <p:sp>
        <p:nvSpPr>
          <p:cNvPr id="1149" name="Google Shape;1149;p118"/>
          <p:cNvSpPr txBox="1"/>
          <p:nvPr>
            <p:ph idx="12" type="sldNum"/>
          </p:nvPr>
        </p:nvSpPr>
        <p:spPr>
          <a:xfrm>
            <a:off x="2413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grpSp>
        <p:nvGrpSpPr>
          <p:cNvPr id="1150" name="Google Shape;1150;p118"/>
          <p:cNvGrpSpPr/>
          <p:nvPr/>
        </p:nvGrpSpPr>
        <p:grpSpPr>
          <a:xfrm>
            <a:off x="774839" y="2919983"/>
            <a:ext cx="9144000" cy="2573019"/>
            <a:chOff x="774839" y="2919983"/>
            <a:chExt cx="9144000" cy="2573019"/>
          </a:xfrm>
        </p:grpSpPr>
        <p:sp>
          <p:nvSpPr>
            <p:cNvPr id="1151" name="Google Shape;1151;p118"/>
            <p:cNvSpPr/>
            <p:nvPr/>
          </p:nvSpPr>
          <p:spPr>
            <a:xfrm>
              <a:off x="1270139" y="2919983"/>
              <a:ext cx="8077200" cy="858519"/>
            </a:xfrm>
            <a:custGeom>
              <a:rect b="b" l="l" r="r" t="t"/>
              <a:pathLst>
                <a:path extrusionOk="0" h="858520" w="8077200">
                  <a:moveTo>
                    <a:pt x="8077200" y="858012"/>
                  </a:moveTo>
                  <a:lnTo>
                    <a:pt x="8077200" y="0"/>
                  </a:lnTo>
                  <a:lnTo>
                    <a:pt x="0" y="0"/>
                  </a:lnTo>
                  <a:lnTo>
                    <a:pt x="0" y="858012"/>
                  </a:lnTo>
                  <a:lnTo>
                    <a:pt x="8077200" y="858012"/>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52" name="Google Shape;1152;p118"/>
            <p:cNvSpPr/>
            <p:nvPr/>
          </p:nvSpPr>
          <p:spPr>
            <a:xfrm>
              <a:off x="774839" y="3777246"/>
              <a:ext cx="9144000" cy="858519"/>
            </a:xfrm>
            <a:custGeom>
              <a:rect b="b" l="l" r="r" t="t"/>
              <a:pathLst>
                <a:path extrusionOk="0" h="858520" w="9144000">
                  <a:moveTo>
                    <a:pt x="495300" y="0"/>
                  </a:moveTo>
                  <a:lnTo>
                    <a:pt x="0" y="0"/>
                  </a:lnTo>
                  <a:lnTo>
                    <a:pt x="0" y="858012"/>
                  </a:lnTo>
                  <a:lnTo>
                    <a:pt x="495300" y="858012"/>
                  </a:lnTo>
                  <a:lnTo>
                    <a:pt x="495300" y="0"/>
                  </a:lnTo>
                  <a:close/>
                </a:path>
                <a:path extrusionOk="0" h="858520" w="9144000">
                  <a:moveTo>
                    <a:pt x="9144000" y="0"/>
                  </a:moveTo>
                  <a:lnTo>
                    <a:pt x="8572500" y="0"/>
                  </a:lnTo>
                  <a:lnTo>
                    <a:pt x="8572500" y="858012"/>
                  </a:lnTo>
                  <a:lnTo>
                    <a:pt x="9144000" y="858012"/>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53" name="Google Shape;1153;p118"/>
            <p:cNvSpPr/>
            <p:nvPr/>
          </p:nvSpPr>
          <p:spPr>
            <a:xfrm>
              <a:off x="1270139" y="3777233"/>
              <a:ext cx="8077200" cy="858519"/>
            </a:xfrm>
            <a:custGeom>
              <a:rect b="b" l="l" r="r" t="t"/>
              <a:pathLst>
                <a:path extrusionOk="0" h="858520" w="8077200">
                  <a:moveTo>
                    <a:pt x="8077200" y="858012"/>
                  </a:moveTo>
                  <a:lnTo>
                    <a:pt x="8077200" y="0"/>
                  </a:lnTo>
                  <a:lnTo>
                    <a:pt x="0" y="0"/>
                  </a:lnTo>
                  <a:lnTo>
                    <a:pt x="0" y="858012"/>
                  </a:lnTo>
                  <a:lnTo>
                    <a:pt x="8077200" y="858012"/>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54" name="Google Shape;1154;p118"/>
            <p:cNvSpPr/>
            <p:nvPr/>
          </p:nvSpPr>
          <p:spPr>
            <a:xfrm>
              <a:off x="774839" y="4634483"/>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55" name="Google Shape;1155;p118"/>
            <p:cNvSpPr/>
            <p:nvPr/>
          </p:nvSpPr>
          <p:spPr>
            <a:xfrm>
              <a:off x="1234325" y="49590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156" name="Google Shape;1156;p118"/>
            <p:cNvSpPr/>
            <p:nvPr/>
          </p:nvSpPr>
          <p:spPr>
            <a:xfrm>
              <a:off x="1270139" y="4634483"/>
              <a:ext cx="8077200" cy="210820"/>
            </a:xfrm>
            <a:custGeom>
              <a:rect b="b" l="l" r="r" t="t"/>
              <a:pathLst>
                <a:path extrusionOk="0" h="210820" w="8077200">
                  <a:moveTo>
                    <a:pt x="8077200" y="210312"/>
                  </a:moveTo>
                  <a:lnTo>
                    <a:pt x="8077200" y="0"/>
                  </a:lnTo>
                  <a:lnTo>
                    <a:pt x="0" y="0"/>
                  </a:lnTo>
                  <a:lnTo>
                    <a:pt x="0" y="210312"/>
                  </a:lnTo>
                  <a:lnTo>
                    <a:pt x="8077200" y="210312"/>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1157" name="Google Shape;1157;p118"/>
          <p:cNvSpPr txBox="1"/>
          <p:nvPr/>
        </p:nvSpPr>
        <p:spPr>
          <a:xfrm>
            <a:off x="1270139" y="2803398"/>
            <a:ext cx="8077200" cy="1831339"/>
          </a:xfrm>
          <a:prstGeom prst="rect">
            <a:avLst/>
          </a:prstGeom>
          <a:solidFill>
            <a:srgbClr val="99FF33"/>
          </a:solidFill>
          <a:ln>
            <a:noFill/>
          </a:ln>
        </p:spPr>
        <p:txBody>
          <a:bodyPr anchorCtr="0" anchor="t" bIns="0" lIns="0" spcFirstLastPara="1" rIns="0" wrap="square" tIns="34925">
            <a:spAutoFit/>
          </a:bodyPr>
          <a:lstStyle/>
          <a:p>
            <a:pPr indent="0" lvl="0" marL="668655" marR="663575" rtl="0" algn="ctr">
              <a:lnSpc>
                <a:spcPct val="100000"/>
              </a:lnSpc>
              <a:spcBef>
                <a:spcPts val="0"/>
              </a:spcBef>
              <a:spcAft>
                <a:spcPts val="0"/>
              </a:spcAft>
              <a:buNone/>
            </a:pPr>
            <a:r>
              <a:rPr b="1" lang="en-US" sz="3200">
                <a:solidFill>
                  <a:schemeClr val="dk1"/>
                </a:solidFill>
                <a:latin typeface="Arial"/>
                <a:ea typeface="Arial"/>
                <a:cs typeface="Arial"/>
                <a:sym typeface="Arial"/>
              </a:rPr>
              <a:t>Switching at the data link layer in a  switched WAN is normally  implemented by using</a:t>
            </a:r>
            <a:endParaRPr sz="3200">
              <a:solidFill>
                <a:schemeClr val="dk1"/>
              </a:solidFill>
              <a:latin typeface="Arial"/>
              <a:ea typeface="Arial"/>
              <a:cs typeface="Arial"/>
              <a:sym typeface="Arial"/>
            </a:endParaRPr>
          </a:p>
          <a:p>
            <a:pPr indent="0" lvl="0" marL="0" marR="0" rtl="0" algn="ctr">
              <a:lnSpc>
                <a:spcPct val="82031"/>
              </a:lnSpc>
              <a:spcBef>
                <a:spcPts val="0"/>
              </a:spcBef>
              <a:spcAft>
                <a:spcPts val="0"/>
              </a:spcAft>
              <a:buNone/>
            </a:pPr>
            <a:r>
              <a:rPr b="1" lang="en-US" sz="3200">
                <a:solidFill>
                  <a:schemeClr val="dk1"/>
                </a:solidFill>
                <a:latin typeface="Arial"/>
                <a:ea typeface="Arial"/>
                <a:cs typeface="Arial"/>
                <a:sym typeface="Arial"/>
              </a:rPr>
              <a:t>virtual-circuit techniques.</a:t>
            </a:r>
            <a:endParaRPr sz="3200">
              <a:solidFill>
                <a:schemeClr val="dk1"/>
              </a:solidFill>
              <a:latin typeface="Arial"/>
              <a:ea typeface="Arial"/>
              <a:cs typeface="Arial"/>
              <a:sym typeface="Arial"/>
            </a:endParaRPr>
          </a:p>
        </p:txBody>
      </p:sp>
      <p:sp>
        <p:nvSpPr>
          <p:cNvPr id="1158" name="Google Shape;1158;p11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3" name="Shape 1163"/>
        <p:cNvGrpSpPr/>
        <p:nvPr/>
      </p:nvGrpSpPr>
      <p:grpSpPr>
        <a:xfrm>
          <a:off x="0" y="0"/>
          <a:ext cx="0" cy="0"/>
          <a:chOff x="0" y="0"/>
          <a:chExt cx="0" cy="0"/>
        </a:xfrm>
      </p:grpSpPr>
      <p:sp>
        <p:nvSpPr>
          <p:cNvPr id="1164" name="Google Shape;1164;p119"/>
          <p:cNvSpPr/>
          <p:nvPr>
            <p:ph idx="12" type="sldNum"/>
          </p:nvPr>
        </p:nvSpPr>
        <p:spPr>
          <a:xfrm>
            <a:off x="-89112" y="7058660"/>
            <a:ext cx="2227792"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165" name="Google Shape;1165;p119"/>
          <p:cNvSpPr/>
          <p:nvPr/>
        </p:nvSpPr>
        <p:spPr>
          <a:xfrm>
            <a:off x="1336675" y="2773045"/>
            <a:ext cx="8020050" cy="3537041"/>
          </a:xfrm>
          <a:prstGeom prst="rect">
            <a:avLst/>
          </a:prstGeom>
          <a:no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5000">
                <a:solidFill>
                  <a:schemeClr val="dk2"/>
                </a:solidFill>
                <a:latin typeface="Libre Baskerville"/>
                <a:ea typeface="Libre Baskerville"/>
                <a:cs typeface="Libre Baskerville"/>
                <a:sym typeface="Libre Baskerville"/>
              </a:rPr>
              <a:t>Chapter 10</a:t>
            </a:r>
            <a:endParaRPr/>
          </a:p>
          <a:p>
            <a:pPr indent="0" lvl="0" marL="0" marR="0" rtl="0" algn="ctr">
              <a:spcBef>
                <a:spcPts val="0"/>
              </a:spcBef>
              <a:spcAft>
                <a:spcPts val="0"/>
              </a:spcAft>
              <a:buNone/>
            </a:pPr>
            <a:r>
              <a:t/>
            </a:r>
            <a:endParaRPr sz="2300">
              <a:solidFill>
                <a:schemeClr val="dk2"/>
              </a:solidFill>
              <a:latin typeface="Libre Baskerville"/>
              <a:ea typeface="Libre Baskerville"/>
              <a:cs typeface="Libre Baskerville"/>
              <a:sym typeface="Libre Baskerville"/>
            </a:endParaRPr>
          </a:p>
          <a:p>
            <a:pPr indent="0" lvl="0" marL="0" marR="0" rtl="0" algn="ctr">
              <a:spcBef>
                <a:spcPts val="0"/>
              </a:spcBef>
              <a:spcAft>
                <a:spcPts val="0"/>
              </a:spcAft>
              <a:buNone/>
            </a:pPr>
            <a:r>
              <a:rPr lang="en-US" sz="5000">
                <a:solidFill>
                  <a:schemeClr val="dk1"/>
                </a:solidFill>
                <a:latin typeface="Libre Baskerville"/>
                <a:ea typeface="Libre Baskerville"/>
                <a:cs typeface="Libre Baskerville"/>
                <a:sym typeface="Libre Baskerville"/>
              </a:rPr>
              <a:t>Error Detection </a:t>
            </a:r>
            <a:br>
              <a:rPr lang="en-US" sz="5000">
                <a:solidFill>
                  <a:schemeClr val="dk1"/>
                </a:solidFill>
                <a:latin typeface="Libre Baskerville"/>
                <a:ea typeface="Libre Baskerville"/>
                <a:cs typeface="Libre Baskerville"/>
                <a:sym typeface="Libre Baskerville"/>
              </a:rPr>
            </a:br>
            <a:r>
              <a:rPr lang="en-US" sz="5000">
                <a:solidFill>
                  <a:schemeClr val="dk1"/>
                </a:solidFill>
                <a:latin typeface="Libre Baskerville"/>
                <a:ea typeface="Libre Baskerville"/>
                <a:cs typeface="Libre Baskerville"/>
                <a:sym typeface="Libre Baskerville"/>
              </a:rPr>
              <a:t>and </a:t>
            </a:r>
            <a:br>
              <a:rPr lang="en-US" sz="5000">
                <a:solidFill>
                  <a:schemeClr val="dk1"/>
                </a:solidFill>
                <a:latin typeface="Libre Baskerville"/>
                <a:ea typeface="Libre Baskerville"/>
                <a:cs typeface="Libre Baskerville"/>
                <a:sym typeface="Libre Baskerville"/>
              </a:rPr>
            </a:br>
            <a:r>
              <a:rPr lang="en-US" sz="5000">
                <a:solidFill>
                  <a:schemeClr val="dk1"/>
                </a:solidFill>
                <a:latin typeface="Libre Baskerville"/>
                <a:ea typeface="Libre Baskerville"/>
                <a:cs typeface="Libre Baskerville"/>
                <a:sym typeface="Libre Baskerville"/>
              </a:rPr>
              <a:t>Correction</a:t>
            </a:r>
            <a:endParaRPr/>
          </a:p>
        </p:txBody>
      </p:sp>
      <p:sp>
        <p:nvSpPr>
          <p:cNvPr id="1166" name="Google Shape;1166;p119"/>
          <p:cNvSpPr txBox="1"/>
          <p:nvPr>
            <p:ph idx="1" type="body"/>
          </p:nvPr>
        </p:nvSpPr>
        <p:spPr>
          <a:xfrm>
            <a:off x="534670" y="302865"/>
            <a:ext cx="9624060" cy="6452932"/>
          </a:xfrm>
          <a:prstGeom prst="rect">
            <a:avLst/>
          </a:prstGeom>
          <a:noFill/>
          <a:ln>
            <a:noFill/>
          </a:ln>
        </p:spPr>
        <p:txBody>
          <a:bodyPr anchorCtr="0" anchor="t" bIns="52150" lIns="104300" spcFirstLastPara="1" rIns="104300" wrap="square" tIns="52150">
            <a:normAutofit/>
          </a:bodyPr>
          <a:lstStyle/>
          <a:p>
            <a:pPr indent="-312944" lvl="0" marL="312944" rtl="0" algn="l">
              <a:spcBef>
                <a:spcPts val="0"/>
              </a:spcBef>
              <a:spcAft>
                <a:spcPts val="0"/>
              </a:spcAft>
              <a:buSzPts val="2550"/>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12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173" name="Google Shape;1173;p120"/>
          <p:cNvCxnSpPr/>
          <p:nvPr/>
        </p:nvCxnSpPr>
        <p:spPr>
          <a:xfrm>
            <a:off x="621926" y="2257425"/>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174" name="Google Shape;1174;p120"/>
          <p:cNvCxnSpPr/>
          <p:nvPr/>
        </p:nvCxnSpPr>
        <p:spPr>
          <a:xfrm>
            <a:off x="622300" y="4619625"/>
            <a:ext cx="9534948" cy="0"/>
          </a:xfrm>
          <a:prstGeom prst="straightConnector1">
            <a:avLst/>
          </a:prstGeom>
          <a:noFill/>
          <a:ln cap="flat" cmpd="sng" w="76200">
            <a:solidFill>
              <a:srgbClr val="009900"/>
            </a:solidFill>
            <a:prstDash val="solid"/>
            <a:round/>
            <a:headEnd len="med" w="med" type="none"/>
            <a:tailEnd len="med" w="med" type="none"/>
          </a:ln>
        </p:spPr>
      </p:cxnSp>
      <p:sp>
        <p:nvSpPr>
          <p:cNvPr id="1175" name="Google Shape;1175;p120"/>
          <p:cNvSpPr/>
          <p:nvPr/>
        </p:nvSpPr>
        <p:spPr>
          <a:xfrm>
            <a:off x="698500" y="2333626"/>
            <a:ext cx="9445837" cy="2259769"/>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2800">
                <a:solidFill>
                  <a:schemeClr val="dk1"/>
                </a:solidFill>
                <a:latin typeface="Libre Baskerville"/>
                <a:ea typeface="Libre Baskerville"/>
                <a:cs typeface="Libre Baskerville"/>
                <a:sym typeface="Libre Baskerville"/>
              </a:rPr>
              <a:t>Data can be corrupted </a:t>
            </a:r>
            <a:br>
              <a:rPr lang="en-US" sz="2800">
                <a:solidFill>
                  <a:schemeClr val="dk1"/>
                </a:solidFill>
                <a:latin typeface="Libre Baskerville"/>
                <a:ea typeface="Libre Baskerville"/>
                <a:cs typeface="Libre Baskerville"/>
                <a:sym typeface="Libre Baskerville"/>
              </a:rPr>
            </a:br>
            <a:r>
              <a:rPr lang="en-US" sz="2800">
                <a:solidFill>
                  <a:schemeClr val="dk1"/>
                </a:solidFill>
                <a:latin typeface="Libre Baskerville"/>
                <a:ea typeface="Libre Baskerville"/>
                <a:cs typeface="Libre Baskerville"/>
                <a:sym typeface="Libre Baskerville"/>
              </a:rPr>
              <a:t>during transmission.</a:t>
            </a:r>
            <a:br>
              <a:rPr lang="en-US" sz="2800">
                <a:solidFill>
                  <a:schemeClr val="dk1"/>
                </a:solidFill>
                <a:latin typeface="Libre Baskerville"/>
                <a:ea typeface="Libre Baskerville"/>
                <a:cs typeface="Libre Baskerville"/>
                <a:sym typeface="Libre Baskerville"/>
              </a:rPr>
            </a:br>
            <a:endParaRPr sz="2800">
              <a:solidFill>
                <a:schemeClr val="dk1"/>
              </a:solidFill>
              <a:latin typeface="Libre Baskerville"/>
              <a:ea typeface="Libre Baskerville"/>
              <a:cs typeface="Libre Baskerville"/>
              <a:sym typeface="Libre Baskerville"/>
            </a:endParaRPr>
          </a:p>
          <a:p>
            <a:pPr indent="0" lvl="0" marL="0" marR="0" rtl="0" algn="ctr">
              <a:spcBef>
                <a:spcPts val="0"/>
              </a:spcBef>
              <a:spcAft>
                <a:spcPts val="0"/>
              </a:spcAft>
              <a:buNone/>
            </a:pPr>
            <a:r>
              <a:rPr lang="en-US" sz="2800">
                <a:solidFill>
                  <a:schemeClr val="dk1"/>
                </a:solidFill>
                <a:latin typeface="Libre Baskerville"/>
                <a:ea typeface="Libre Baskerville"/>
                <a:cs typeface="Libre Baskerville"/>
                <a:sym typeface="Libre Baskerville"/>
              </a:rPr>
              <a:t>Some applications require that </a:t>
            </a:r>
            <a:br>
              <a:rPr lang="en-US" sz="2800">
                <a:solidFill>
                  <a:schemeClr val="dk1"/>
                </a:solidFill>
                <a:latin typeface="Libre Baskerville"/>
                <a:ea typeface="Libre Baskerville"/>
                <a:cs typeface="Libre Baskerville"/>
                <a:sym typeface="Libre Baskerville"/>
              </a:rPr>
            </a:br>
            <a:r>
              <a:rPr lang="en-US" sz="2800">
                <a:solidFill>
                  <a:schemeClr val="dk1"/>
                </a:solidFill>
                <a:latin typeface="Libre Baskerville"/>
                <a:ea typeface="Libre Baskerville"/>
                <a:cs typeface="Libre Baskerville"/>
                <a:sym typeface="Libre Baskerville"/>
              </a:rPr>
              <a:t>errors be detected and corrected.</a:t>
            </a:r>
            <a:endParaRPr/>
          </a:p>
        </p:txBody>
      </p:sp>
      <p:grpSp>
        <p:nvGrpSpPr>
          <p:cNvPr id="1176" name="Google Shape;1176;p120"/>
          <p:cNvGrpSpPr/>
          <p:nvPr/>
        </p:nvGrpSpPr>
        <p:grpSpPr>
          <a:xfrm>
            <a:off x="623782" y="1475807"/>
            <a:ext cx="1336675" cy="624985"/>
            <a:chOff x="1200" y="1248"/>
            <a:chExt cx="720" cy="357"/>
          </a:xfrm>
        </p:grpSpPr>
        <p:pic>
          <p:nvPicPr>
            <p:cNvPr id="1177" name="Google Shape;1177;p120"/>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178" name="Google Shape;1178;p120"/>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179" name="Google Shape;1179;p12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2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186" name="Google Shape;1186;p121"/>
          <p:cNvSpPr/>
          <p:nvPr/>
        </p:nvSpPr>
        <p:spPr>
          <a:xfrm>
            <a:off x="0" y="0"/>
            <a:ext cx="10693400" cy="1512570"/>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187" name="Google Shape;1187;p121"/>
          <p:cNvSpPr txBox="1"/>
          <p:nvPr/>
        </p:nvSpPr>
        <p:spPr>
          <a:xfrm>
            <a:off x="267336" y="448169"/>
            <a:ext cx="5148879" cy="720886"/>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4000">
                <a:solidFill>
                  <a:schemeClr val="dk1"/>
                </a:solidFill>
                <a:latin typeface="Times"/>
                <a:ea typeface="Times"/>
                <a:cs typeface="Times"/>
                <a:sym typeface="Times"/>
              </a:rPr>
              <a:t>10-1   INTRODUCTION</a:t>
            </a:r>
            <a:endParaRPr/>
          </a:p>
        </p:txBody>
      </p:sp>
      <p:sp>
        <p:nvSpPr>
          <p:cNvPr id="1188" name="Google Shape;1188;p121"/>
          <p:cNvSpPr txBox="1"/>
          <p:nvPr/>
        </p:nvSpPr>
        <p:spPr>
          <a:xfrm>
            <a:off x="9624060" y="7058661"/>
            <a:ext cx="210732" cy="428498"/>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1189" name="Google Shape;1189;p121"/>
          <p:cNvSpPr/>
          <p:nvPr/>
        </p:nvSpPr>
        <p:spPr>
          <a:xfrm>
            <a:off x="356447" y="1764665"/>
            <a:ext cx="9624060" cy="1090218"/>
          </a:xfrm>
          <a:prstGeom prst="rect">
            <a:avLst/>
          </a:prstGeom>
          <a:noFill/>
          <a:ln>
            <a:noFill/>
          </a:ln>
        </p:spPr>
        <p:txBody>
          <a:bodyPr anchorCtr="0" anchor="ctr"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Let us first discuss some issues related, directly or indirectly, to error detection and correction.</a:t>
            </a:r>
            <a:endParaRPr/>
          </a:p>
        </p:txBody>
      </p:sp>
      <p:sp>
        <p:nvSpPr>
          <p:cNvPr id="1190" name="Google Shape;1190;p121"/>
          <p:cNvSpPr/>
          <p:nvPr/>
        </p:nvSpPr>
        <p:spPr>
          <a:xfrm>
            <a:off x="178224" y="3718402"/>
            <a:ext cx="9802283" cy="2598323"/>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Clr>
                <a:schemeClr val="dk1"/>
              </a:buClr>
              <a:buSzPts val="3159"/>
              <a:buFont typeface="Noto Sans Symbols"/>
              <a:buNone/>
            </a:pPr>
            <a:r>
              <a:rPr lang="en-US" sz="2700">
                <a:solidFill>
                  <a:srgbClr val="0033CC"/>
                </a:solidFill>
                <a:latin typeface="Times New Roman"/>
                <a:ea typeface="Times New Roman"/>
                <a:cs typeface="Times New Roman"/>
                <a:sym typeface="Times New Roman"/>
              </a:rPr>
              <a:t>Types of Errors</a:t>
            </a:r>
            <a:br>
              <a:rPr lang="en-US" sz="2700">
                <a:solidFill>
                  <a:srgbClr val="0033CC"/>
                </a:solidFill>
                <a:latin typeface="Times New Roman"/>
                <a:ea typeface="Times New Roman"/>
                <a:cs typeface="Times New Roman"/>
                <a:sym typeface="Times New Roman"/>
              </a:rPr>
            </a:br>
            <a:r>
              <a:rPr lang="en-US" sz="2700">
                <a:solidFill>
                  <a:srgbClr val="0033CC"/>
                </a:solidFill>
                <a:latin typeface="Times New Roman"/>
                <a:ea typeface="Times New Roman"/>
                <a:cs typeface="Times New Roman"/>
                <a:sym typeface="Times New Roman"/>
              </a:rPr>
              <a:t>Redundancy</a:t>
            </a:r>
            <a:br>
              <a:rPr lang="en-US" sz="2700">
                <a:solidFill>
                  <a:srgbClr val="0033CC"/>
                </a:solidFill>
                <a:latin typeface="Times New Roman"/>
                <a:ea typeface="Times New Roman"/>
                <a:cs typeface="Times New Roman"/>
                <a:sym typeface="Times New Roman"/>
              </a:rPr>
            </a:br>
            <a:r>
              <a:rPr lang="en-US" sz="2700">
                <a:solidFill>
                  <a:srgbClr val="0033CC"/>
                </a:solidFill>
                <a:latin typeface="Times New Roman"/>
                <a:ea typeface="Times New Roman"/>
                <a:cs typeface="Times New Roman"/>
                <a:sym typeface="Times New Roman"/>
              </a:rPr>
              <a:t>Detection Versus Correction</a:t>
            </a:r>
            <a:br>
              <a:rPr lang="en-US" sz="2700">
                <a:solidFill>
                  <a:srgbClr val="0033CC"/>
                </a:solidFill>
                <a:latin typeface="Times New Roman"/>
                <a:ea typeface="Times New Roman"/>
                <a:cs typeface="Times New Roman"/>
                <a:sym typeface="Times New Roman"/>
              </a:rPr>
            </a:br>
            <a:r>
              <a:rPr lang="en-US" sz="2700">
                <a:solidFill>
                  <a:srgbClr val="0033CC"/>
                </a:solidFill>
                <a:latin typeface="Times New Roman"/>
                <a:ea typeface="Times New Roman"/>
                <a:cs typeface="Times New Roman"/>
                <a:sym typeface="Times New Roman"/>
              </a:rPr>
              <a:t>Forward Error Correction Versus Retransmission</a:t>
            </a:r>
            <a:br>
              <a:rPr lang="en-US" sz="2700">
                <a:solidFill>
                  <a:srgbClr val="0033CC"/>
                </a:solidFill>
                <a:latin typeface="Times New Roman"/>
                <a:ea typeface="Times New Roman"/>
                <a:cs typeface="Times New Roman"/>
                <a:sym typeface="Times New Roman"/>
              </a:rPr>
            </a:br>
            <a:r>
              <a:rPr lang="en-US" sz="2700">
                <a:solidFill>
                  <a:srgbClr val="0033CC"/>
                </a:solidFill>
                <a:latin typeface="Times New Roman"/>
                <a:ea typeface="Times New Roman"/>
                <a:cs typeface="Times New Roman"/>
                <a:sym typeface="Times New Roman"/>
              </a:rPr>
              <a:t>Coding</a:t>
            </a:r>
            <a:endParaRPr/>
          </a:p>
          <a:p>
            <a:pPr indent="0" lvl="0" marL="0" marR="0" rtl="0" algn="l">
              <a:spcBef>
                <a:spcPts val="0"/>
              </a:spcBef>
              <a:spcAft>
                <a:spcPts val="0"/>
              </a:spcAft>
              <a:buClr>
                <a:schemeClr val="dk1"/>
              </a:buClr>
              <a:buSzPts val="3159"/>
              <a:buFont typeface="Noto Sans Symbols"/>
              <a:buNone/>
            </a:pPr>
            <a:r>
              <a:rPr lang="en-US" sz="2700">
                <a:solidFill>
                  <a:srgbClr val="0033CC"/>
                </a:solidFill>
                <a:latin typeface="Times New Roman"/>
                <a:ea typeface="Times New Roman"/>
                <a:cs typeface="Times New Roman"/>
                <a:sym typeface="Times New Roman"/>
              </a:rPr>
              <a:t>Modular Arithmetic</a:t>
            </a:r>
            <a:endParaRPr/>
          </a:p>
        </p:txBody>
      </p:sp>
      <p:sp>
        <p:nvSpPr>
          <p:cNvPr id="1191" name="Google Shape;1191;p121"/>
          <p:cNvSpPr txBox="1"/>
          <p:nvPr/>
        </p:nvSpPr>
        <p:spPr>
          <a:xfrm>
            <a:off x="193076" y="3193204"/>
            <a:ext cx="5466080" cy="597775"/>
          </a:xfrm>
          <a:prstGeom prst="rect">
            <a:avLst/>
          </a:prstGeom>
          <a:noFill/>
          <a:ln>
            <a:noFill/>
          </a:ln>
        </p:spPr>
        <p:txBody>
          <a:bodyPr anchorCtr="0" anchor="t" bIns="52150" lIns="104300" spcFirstLastPara="1" rIns="104300" wrap="square" tIns="52150">
            <a:spAutoFit/>
          </a:bodyPr>
          <a:lstStyle/>
          <a:p>
            <a:pPr indent="0" lvl="0" marL="0" marR="0" rtl="0" algn="ctr">
              <a:spcBef>
                <a:spcPts val="0"/>
              </a:spcBef>
              <a:spcAft>
                <a:spcPts val="0"/>
              </a:spcAft>
              <a:buNone/>
            </a:pPr>
            <a:r>
              <a:rPr i="1" lang="en-US" sz="3200" u="sng">
                <a:solidFill>
                  <a:schemeClr val="hlink"/>
                </a:solidFill>
                <a:latin typeface="Times New Roman"/>
                <a:ea typeface="Times New Roman"/>
                <a:cs typeface="Times New Roman"/>
                <a:sym typeface="Times New Roman"/>
              </a:rPr>
              <a:t>Topics discussed in this section:</a:t>
            </a:r>
            <a:endParaRPr/>
          </a:p>
        </p:txBody>
      </p:sp>
      <p:sp>
        <p:nvSpPr>
          <p:cNvPr id="1192" name="Google Shape;1192;p12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12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199" name="Google Shape;1199;p122"/>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00" name="Google Shape;1200;p122"/>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01" name="Google Shape;1201;p122"/>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02" name="Google Shape;1202;p122"/>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03" name="Google Shape;1203;p122"/>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204" name="Google Shape;1204;p122"/>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205" name="Google Shape;1205;p122"/>
          <p:cNvCxnSpPr/>
          <p:nvPr/>
        </p:nvCxnSpPr>
        <p:spPr>
          <a:xfrm>
            <a:off x="546100" y="3705225"/>
            <a:ext cx="9534948" cy="0"/>
          </a:xfrm>
          <a:prstGeom prst="straightConnector1">
            <a:avLst/>
          </a:prstGeom>
          <a:noFill/>
          <a:ln cap="flat" cmpd="sng" w="76200">
            <a:solidFill>
              <a:srgbClr val="009900"/>
            </a:solidFill>
            <a:prstDash val="solid"/>
            <a:round/>
            <a:headEnd len="med" w="med" type="none"/>
            <a:tailEnd len="med" w="med" type="none"/>
          </a:ln>
        </p:spPr>
      </p:cxnSp>
      <p:sp>
        <p:nvSpPr>
          <p:cNvPr id="1206" name="Google Shape;1206;p122"/>
          <p:cNvSpPr/>
          <p:nvPr/>
        </p:nvSpPr>
        <p:spPr>
          <a:xfrm>
            <a:off x="579226" y="3042647"/>
            <a:ext cx="9445837" cy="597775"/>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In a single-bit error, only 1 bit in the data unit has changed</a:t>
            </a:r>
            <a:r>
              <a:rPr lang="en-US" sz="1800">
                <a:solidFill>
                  <a:schemeClr val="dk1"/>
                </a:solidFill>
                <a:latin typeface="Libre Baskerville"/>
                <a:ea typeface="Libre Baskerville"/>
                <a:cs typeface="Libre Baskerville"/>
                <a:sym typeface="Libre Baskerville"/>
              </a:rPr>
              <a:t>.</a:t>
            </a:r>
            <a:endParaRPr/>
          </a:p>
        </p:txBody>
      </p:sp>
      <p:grpSp>
        <p:nvGrpSpPr>
          <p:cNvPr id="1207" name="Google Shape;1207;p122"/>
          <p:cNvGrpSpPr/>
          <p:nvPr/>
        </p:nvGrpSpPr>
        <p:grpSpPr>
          <a:xfrm>
            <a:off x="623782" y="2148061"/>
            <a:ext cx="1336675" cy="624985"/>
            <a:chOff x="1200" y="1248"/>
            <a:chExt cx="720" cy="357"/>
          </a:xfrm>
        </p:grpSpPr>
        <p:pic>
          <p:nvPicPr>
            <p:cNvPr id="1208" name="Google Shape;1208;p122"/>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209" name="Google Shape;1209;p122"/>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210" name="Google Shape;1210;p12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1158373" y="1133347"/>
            <a:ext cx="291084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6.4	</a:t>
            </a:r>
            <a:r>
              <a:rPr i="1" lang="en-US" sz="2000">
                <a:latin typeface="Times New Roman"/>
                <a:ea typeface="Times New Roman"/>
                <a:cs typeface="Times New Roman"/>
                <a:sym typeface="Times New Roman"/>
              </a:rPr>
              <a:t>FDM process</a:t>
            </a:r>
            <a:endParaRPr sz="2000">
              <a:latin typeface="Times New Roman"/>
              <a:ea typeface="Times New Roman"/>
              <a:cs typeface="Times New Roman"/>
              <a:sym typeface="Times New Roman"/>
            </a:endParaRPr>
          </a:p>
        </p:txBody>
      </p:sp>
      <p:sp>
        <p:nvSpPr>
          <p:cNvPr id="214" name="Google Shape;214;p24"/>
          <p:cNvSpPr/>
          <p:nvPr/>
        </p:nvSpPr>
        <p:spPr>
          <a:xfrm>
            <a:off x="1359293" y="2322576"/>
            <a:ext cx="8254745" cy="37414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15" name="Google Shape;215;p24"/>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16" name="Google Shape;216;p2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17" name="Google Shape;217;p2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2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217" name="Google Shape;1217;p123"/>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218" name="Google Shape;1218;p123"/>
          <p:cNvSpPr txBox="1"/>
          <p:nvPr/>
        </p:nvSpPr>
        <p:spPr>
          <a:xfrm>
            <a:off x="356447" y="840317"/>
            <a:ext cx="3814474"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  </a:t>
            </a:r>
            <a:r>
              <a:rPr i="1" lang="en-US" sz="2300">
                <a:solidFill>
                  <a:schemeClr val="dk1"/>
                </a:solidFill>
                <a:latin typeface="Times New Roman"/>
                <a:ea typeface="Times New Roman"/>
                <a:cs typeface="Times New Roman"/>
                <a:sym typeface="Times New Roman"/>
              </a:rPr>
              <a:t>Single-bit error</a:t>
            </a:r>
            <a:endParaRPr/>
          </a:p>
        </p:txBody>
      </p:sp>
      <p:cxnSp>
        <p:nvCxnSpPr>
          <p:cNvPr id="1219" name="Google Shape;1219;p123"/>
          <p:cNvCxnSpPr/>
          <p:nvPr/>
        </p:nvCxnSpPr>
        <p:spPr>
          <a:xfrm>
            <a:off x="178223" y="6890597"/>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220" name="Google Shape;1220;p123"/>
          <p:cNvPicPr preferRelativeResize="0"/>
          <p:nvPr/>
        </p:nvPicPr>
        <p:blipFill rotWithShape="1">
          <a:blip r:embed="rId3">
            <a:alphaModFix/>
          </a:blip>
          <a:srcRect b="0" l="0" r="0" t="0"/>
          <a:stretch/>
        </p:blipFill>
        <p:spPr>
          <a:xfrm>
            <a:off x="579226" y="2853576"/>
            <a:ext cx="9534948" cy="1855699"/>
          </a:xfrm>
          <a:prstGeom prst="rect">
            <a:avLst/>
          </a:prstGeom>
          <a:noFill/>
          <a:ln>
            <a:noFill/>
          </a:ln>
        </p:spPr>
      </p:pic>
      <p:sp>
        <p:nvSpPr>
          <p:cNvPr id="1221" name="Google Shape;1221;p12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2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228" name="Google Shape;1228;p124"/>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29" name="Google Shape;1229;p124"/>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30" name="Google Shape;1230;p124"/>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31" name="Google Shape;1231;p124"/>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32" name="Google Shape;1232;p124"/>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33" name="Google Shape;1233;p124"/>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234" name="Google Shape;1234;p124"/>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235" name="Google Shape;1235;p124"/>
          <p:cNvCxnSpPr/>
          <p:nvPr/>
        </p:nvCxnSpPr>
        <p:spPr>
          <a:xfrm>
            <a:off x="546100" y="4162425"/>
            <a:ext cx="9534948" cy="0"/>
          </a:xfrm>
          <a:prstGeom prst="straightConnector1">
            <a:avLst/>
          </a:prstGeom>
          <a:noFill/>
          <a:ln cap="flat" cmpd="sng" w="76200">
            <a:solidFill>
              <a:srgbClr val="009900"/>
            </a:solidFill>
            <a:prstDash val="solid"/>
            <a:round/>
            <a:headEnd len="med" w="med" type="none"/>
            <a:tailEnd len="med" w="med" type="none"/>
          </a:ln>
        </p:spPr>
      </p:cxnSp>
      <p:sp>
        <p:nvSpPr>
          <p:cNvPr id="1236" name="Google Shape;1236;p124"/>
          <p:cNvSpPr/>
          <p:nvPr/>
        </p:nvSpPr>
        <p:spPr>
          <a:xfrm>
            <a:off x="579226" y="3042647"/>
            <a:ext cx="9445837" cy="109021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A burst error means that 2 or more bits in the data unit have changed</a:t>
            </a:r>
            <a:r>
              <a:rPr lang="en-US" sz="1800">
                <a:solidFill>
                  <a:schemeClr val="dk1"/>
                </a:solidFill>
                <a:latin typeface="Libre Baskerville"/>
                <a:ea typeface="Libre Baskerville"/>
                <a:cs typeface="Libre Baskerville"/>
                <a:sym typeface="Libre Baskerville"/>
              </a:rPr>
              <a:t>.</a:t>
            </a:r>
            <a:endParaRPr/>
          </a:p>
        </p:txBody>
      </p:sp>
      <p:grpSp>
        <p:nvGrpSpPr>
          <p:cNvPr id="1237" name="Google Shape;1237;p124"/>
          <p:cNvGrpSpPr/>
          <p:nvPr/>
        </p:nvGrpSpPr>
        <p:grpSpPr>
          <a:xfrm>
            <a:off x="623782" y="2232092"/>
            <a:ext cx="1336675" cy="624985"/>
            <a:chOff x="1200" y="1248"/>
            <a:chExt cx="720" cy="357"/>
          </a:xfrm>
        </p:grpSpPr>
        <p:pic>
          <p:nvPicPr>
            <p:cNvPr id="1238" name="Google Shape;1238;p12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239" name="Google Shape;1239;p124"/>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240" name="Google Shape;1240;p12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2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247" name="Google Shape;1247;p125"/>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248" name="Google Shape;1248;p125"/>
          <p:cNvSpPr txBox="1"/>
          <p:nvPr/>
        </p:nvSpPr>
        <p:spPr>
          <a:xfrm>
            <a:off x="356447" y="840317"/>
            <a:ext cx="4643227"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10.2  </a:t>
            </a:r>
            <a:r>
              <a:rPr i="1" lang="en-US" sz="2300">
                <a:solidFill>
                  <a:schemeClr val="dk1"/>
                </a:solidFill>
                <a:latin typeface="Times New Roman"/>
                <a:ea typeface="Times New Roman"/>
                <a:cs typeface="Times New Roman"/>
                <a:sym typeface="Times New Roman"/>
              </a:rPr>
              <a:t>Burst error of length 8</a:t>
            </a:r>
            <a:endParaRPr/>
          </a:p>
        </p:txBody>
      </p:sp>
      <p:cxnSp>
        <p:nvCxnSpPr>
          <p:cNvPr id="1249" name="Google Shape;1249;p125"/>
          <p:cNvCxnSpPr/>
          <p:nvPr/>
        </p:nvCxnSpPr>
        <p:spPr>
          <a:xfrm>
            <a:off x="241300"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250" name="Google Shape;1250;p125"/>
          <p:cNvPicPr preferRelativeResize="0"/>
          <p:nvPr/>
        </p:nvPicPr>
        <p:blipFill rotWithShape="1">
          <a:blip r:embed="rId3">
            <a:alphaModFix/>
          </a:blip>
          <a:srcRect b="0" l="0" r="0" t="0"/>
          <a:stretch/>
        </p:blipFill>
        <p:spPr>
          <a:xfrm>
            <a:off x="1154739" y="1873206"/>
            <a:ext cx="8382067" cy="3814688"/>
          </a:xfrm>
          <a:prstGeom prst="rect">
            <a:avLst/>
          </a:prstGeom>
          <a:noFill/>
          <a:ln>
            <a:noFill/>
          </a:ln>
        </p:spPr>
      </p:pic>
      <p:sp>
        <p:nvSpPr>
          <p:cNvPr id="1251" name="Google Shape;1251;p12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12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258" name="Google Shape;1258;p126"/>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59" name="Google Shape;1259;p126"/>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60" name="Google Shape;1260;p126"/>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61" name="Google Shape;1261;p126"/>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62" name="Google Shape;1262;p126"/>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63" name="Google Shape;1263;p126"/>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264" name="Google Shape;1264;p126"/>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265" name="Google Shape;1265;p126"/>
          <p:cNvCxnSpPr/>
          <p:nvPr/>
        </p:nvCxnSpPr>
        <p:spPr>
          <a:xfrm>
            <a:off x="546100" y="4162425"/>
            <a:ext cx="9534948" cy="0"/>
          </a:xfrm>
          <a:prstGeom prst="straightConnector1">
            <a:avLst/>
          </a:prstGeom>
          <a:noFill/>
          <a:ln cap="flat" cmpd="sng" w="76200">
            <a:solidFill>
              <a:srgbClr val="009900"/>
            </a:solidFill>
            <a:prstDash val="solid"/>
            <a:round/>
            <a:headEnd len="med" w="med" type="none"/>
            <a:tailEnd len="med" w="med" type="none"/>
          </a:ln>
        </p:spPr>
      </p:cxnSp>
      <p:sp>
        <p:nvSpPr>
          <p:cNvPr id="1266" name="Google Shape;1266;p126"/>
          <p:cNvSpPr/>
          <p:nvPr/>
        </p:nvSpPr>
        <p:spPr>
          <a:xfrm>
            <a:off x="579226" y="3042647"/>
            <a:ext cx="9445837" cy="109021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baseline="-25000" lang="en-US" sz="4800">
                <a:solidFill>
                  <a:schemeClr val="dk1"/>
                </a:solidFill>
                <a:latin typeface="Libre Baskerville"/>
                <a:ea typeface="Libre Baskerville"/>
                <a:cs typeface="Libre Baskerville"/>
                <a:sym typeface="Libre Baskerville"/>
              </a:rPr>
              <a:t>To detect or correct errors, we need to send extra (redundant) bits with data.</a:t>
            </a:r>
            <a:endParaRPr/>
          </a:p>
        </p:txBody>
      </p:sp>
      <p:grpSp>
        <p:nvGrpSpPr>
          <p:cNvPr id="1267" name="Google Shape;1267;p126"/>
          <p:cNvGrpSpPr/>
          <p:nvPr/>
        </p:nvGrpSpPr>
        <p:grpSpPr>
          <a:xfrm>
            <a:off x="623782" y="2232092"/>
            <a:ext cx="1336675" cy="624985"/>
            <a:chOff x="1200" y="1248"/>
            <a:chExt cx="720" cy="357"/>
          </a:xfrm>
        </p:grpSpPr>
        <p:pic>
          <p:nvPicPr>
            <p:cNvPr id="1268" name="Google Shape;1268;p126"/>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269" name="Google Shape;1269;p126"/>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270" name="Google Shape;1270;p12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2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277" name="Google Shape;1277;p127"/>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278" name="Google Shape;1278;p127"/>
          <p:cNvSpPr txBox="1"/>
          <p:nvPr/>
        </p:nvSpPr>
        <p:spPr>
          <a:xfrm>
            <a:off x="356447" y="840317"/>
            <a:ext cx="642416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10.3  </a:t>
            </a:r>
            <a:r>
              <a:rPr i="1" lang="en-US" sz="2300">
                <a:solidFill>
                  <a:schemeClr val="dk1"/>
                </a:solidFill>
                <a:latin typeface="Times New Roman"/>
                <a:ea typeface="Times New Roman"/>
                <a:cs typeface="Times New Roman"/>
                <a:sym typeface="Times New Roman"/>
              </a:rPr>
              <a:t>The structure of encoder and decoder</a:t>
            </a:r>
            <a:endParaRPr/>
          </a:p>
        </p:txBody>
      </p:sp>
      <p:cxnSp>
        <p:nvCxnSpPr>
          <p:cNvPr id="1279" name="Google Shape;1279;p127"/>
          <p:cNvCxnSpPr/>
          <p:nvPr/>
        </p:nvCxnSpPr>
        <p:spPr>
          <a:xfrm>
            <a:off x="241300"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280" name="Google Shape;1280;p127"/>
          <p:cNvPicPr preferRelativeResize="0"/>
          <p:nvPr/>
        </p:nvPicPr>
        <p:blipFill rotWithShape="1">
          <a:blip r:embed="rId3">
            <a:alphaModFix/>
          </a:blip>
          <a:srcRect b="0" l="0" r="0" t="0"/>
          <a:stretch/>
        </p:blipFill>
        <p:spPr>
          <a:xfrm>
            <a:off x="152233" y="2142807"/>
            <a:ext cx="10273833" cy="3907473"/>
          </a:xfrm>
          <a:prstGeom prst="rect">
            <a:avLst/>
          </a:prstGeom>
          <a:noFill/>
          <a:ln>
            <a:noFill/>
          </a:ln>
        </p:spPr>
      </p:pic>
      <p:sp>
        <p:nvSpPr>
          <p:cNvPr id="1281" name="Google Shape;1281;p12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6" name="Shape 1286"/>
        <p:cNvGrpSpPr/>
        <p:nvPr/>
      </p:nvGrpSpPr>
      <p:grpSpPr>
        <a:xfrm>
          <a:off x="0" y="0"/>
          <a:ext cx="0" cy="0"/>
          <a:chOff x="0" y="0"/>
          <a:chExt cx="0" cy="0"/>
        </a:xfrm>
      </p:grpSpPr>
      <p:sp>
        <p:nvSpPr>
          <p:cNvPr id="1287" name="Google Shape;1287;p12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288" name="Google Shape;1288;p128"/>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89" name="Google Shape;1289;p128"/>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90" name="Google Shape;1290;p128"/>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91" name="Google Shape;1291;p128"/>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92" name="Google Shape;1292;p128"/>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93" name="Google Shape;1293;p128"/>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294" name="Google Shape;1294;p128"/>
          <p:cNvSpPr/>
          <p:nvPr/>
        </p:nvSpPr>
        <p:spPr>
          <a:xfrm>
            <a:off x="517963" y="588222"/>
            <a:ext cx="9620347" cy="35013"/>
          </a:xfrm>
          <a:prstGeom prst="rect">
            <a:avLst/>
          </a:prstGeom>
          <a:gradFill>
            <a:gsLst>
              <a:gs pos="0">
                <a:schemeClr val="l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295" name="Google Shape;1295;p128"/>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296" name="Google Shape;1296;p128"/>
          <p:cNvCxnSpPr/>
          <p:nvPr/>
        </p:nvCxnSpPr>
        <p:spPr>
          <a:xfrm>
            <a:off x="469900" y="4314825"/>
            <a:ext cx="9534948" cy="0"/>
          </a:xfrm>
          <a:prstGeom prst="straightConnector1">
            <a:avLst/>
          </a:prstGeom>
          <a:noFill/>
          <a:ln cap="flat" cmpd="sng" w="76200">
            <a:solidFill>
              <a:srgbClr val="009900"/>
            </a:solidFill>
            <a:prstDash val="solid"/>
            <a:round/>
            <a:headEnd len="med" w="med" type="none"/>
            <a:tailEnd len="med" w="med" type="none"/>
          </a:ln>
        </p:spPr>
      </p:cxnSp>
      <p:sp>
        <p:nvSpPr>
          <p:cNvPr id="1297" name="Google Shape;1297;p128"/>
          <p:cNvSpPr/>
          <p:nvPr/>
        </p:nvSpPr>
        <p:spPr>
          <a:xfrm>
            <a:off x="579226" y="3042647"/>
            <a:ext cx="9445837" cy="121332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600">
                <a:solidFill>
                  <a:schemeClr val="dk1"/>
                </a:solidFill>
                <a:latin typeface="Libre Baskerville"/>
                <a:ea typeface="Libre Baskerville"/>
                <a:cs typeface="Libre Baskerville"/>
                <a:sym typeface="Libre Baskerville"/>
              </a:rPr>
              <a:t>In this book, we concentrate on block codes; we leave convolution codes to advanced texts.</a:t>
            </a:r>
            <a:endParaRPr/>
          </a:p>
        </p:txBody>
      </p:sp>
      <p:grpSp>
        <p:nvGrpSpPr>
          <p:cNvPr id="1298" name="Google Shape;1298;p128"/>
          <p:cNvGrpSpPr/>
          <p:nvPr/>
        </p:nvGrpSpPr>
        <p:grpSpPr>
          <a:xfrm>
            <a:off x="623782" y="2232092"/>
            <a:ext cx="1336675" cy="624985"/>
            <a:chOff x="1200" y="1248"/>
            <a:chExt cx="720" cy="357"/>
          </a:xfrm>
        </p:grpSpPr>
        <p:pic>
          <p:nvPicPr>
            <p:cNvPr id="1299" name="Google Shape;1299;p128"/>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300" name="Google Shape;1300;p128"/>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301" name="Google Shape;1301;p12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sp>
        <p:nvSpPr>
          <p:cNvPr id="1307" name="Google Shape;1307;p12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308" name="Google Shape;1308;p129"/>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09" name="Google Shape;1309;p129"/>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10" name="Google Shape;1310;p129"/>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11" name="Google Shape;1311;p129"/>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12" name="Google Shape;1312;p129"/>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13" name="Google Shape;1313;p129"/>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14" name="Google Shape;1314;p129"/>
          <p:cNvSpPr/>
          <p:nvPr/>
        </p:nvSpPr>
        <p:spPr>
          <a:xfrm>
            <a:off x="517963" y="588222"/>
            <a:ext cx="9620347" cy="35013"/>
          </a:xfrm>
          <a:prstGeom prst="rect">
            <a:avLst/>
          </a:prstGeom>
          <a:gradFill>
            <a:gsLst>
              <a:gs pos="0">
                <a:schemeClr val="l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315" name="Google Shape;1315;p129"/>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316" name="Google Shape;1316;p129"/>
          <p:cNvCxnSpPr/>
          <p:nvPr/>
        </p:nvCxnSpPr>
        <p:spPr>
          <a:xfrm>
            <a:off x="546100" y="4162425"/>
            <a:ext cx="9534948" cy="0"/>
          </a:xfrm>
          <a:prstGeom prst="straightConnector1">
            <a:avLst/>
          </a:prstGeom>
          <a:noFill/>
          <a:ln cap="flat" cmpd="sng" w="76200">
            <a:solidFill>
              <a:srgbClr val="009900"/>
            </a:solidFill>
            <a:prstDash val="solid"/>
            <a:round/>
            <a:headEnd len="med" w="med" type="none"/>
            <a:tailEnd len="med" w="med" type="none"/>
          </a:ln>
        </p:spPr>
      </p:cxnSp>
      <p:sp>
        <p:nvSpPr>
          <p:cNvPr id="1317" name="Google Shape;1317;p129"/>
          <p:cNvSpPr/>
          <p:nvPr/>
        </p:nvSpPr>
        <p:spPr>
          <a:xfrm>
            <a:off x="579226" y="3042647"/>
            <a:ext cx="9445837" cy="109021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In modulo-N arithmetic, we use only the integers in the range 0 to N −1, inclusive</a:t>
            </a:r>
            <a:r>
              <a:rPr lang="en-US" sz="1800">
                <a:solidFill>
                  <a:schemeClr val="dk1"/>
                </a:solidFill>
                <a:latin typeface="Libre Baskerville"/>
                <a:ea typeface="Libre Baskerville"/>
                <a:cs typeface="Libre Baskerville"/>
                <a:sym typeface="Libre Baskerville"/>
              </a:rPr>
              <a:t>.</a:t>
            </a:r>
            <a:endParaRPr/>
          </a:p>
        </p:txBody>
      </p:sp>
      <p:grpSp>
        <p:nvGrpSpPr>
          <p:cNvPr id="1318" name="Google Shape;1318;p129"/>
          <p:cNvGrpSpPr/>
          <p:nvPr/>
        </p:nvGrpSpPr>
        <p:grpSpPr>
          <a:xfrm>
            <a:off x="623782" y="2232092"/>
            <a:ext cx="1336675" cy="624985"/>
            <a:chOff x="1200" y="1248"/>
            <a:chExt cx="720" cy="357"/>
          </a:xfrm>
        </p:grpSpPr>
        <p:pic>
          <p:nvPicPr>
            <p:cNvPr id="1319" name="Google Shape;1319;p129"/>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320" name="Google Shape;1320;p129"/>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321" name="Google Shape;1321;p12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3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328" name="Google Shape;1328;p130"/>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329" name="Google Shape;1329;p130"/>
          <p:cNvSpPr txBox="1"/>
          <p:nvPr/>
        </p:nvSpPr>
        <p:spPr>
          <a:xfrm>
            <a:off x="356447" y="840317"/>
            <a:ext cx="6634157"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10.4  </a:t>
            </a:r>
            <a:r>
              <a:rPr i="1" lang="en-US" sz="2300">
                <a:solidFill>
                  <a:schemeClr val="dk1"/>
                </a:solidFill>
                <a:latin typeface="Times New Roman"/>
                <a:ea typeface="Times New Roman"/>
                <a:cs typeface="Times New Roman"/>
                <a:sym typeface="Times New Roman"/>
              </a:rPr>
              <a:t>XORing of two single bits or two words</a:t>
            </a:r>
            <a:endParaRPr/>
          </a:p>
        </p:txBody>
      </p:sp>
      <p:cxnSp>
        <p:nvCxnSpPr>
          <p:cNvPr id="1330" name="Google Shape;1330;p130"/>
          <p:cNvCxnSpPr/>
          <p:nvPr/>
        </p:nvCxnSpPr>
        <p:spPr>
          <a:xfrm>
            <a:off x="241300"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331" name="Google Shape;1331;p130"/>
          <p:cNvPicPr preferRelativeResize="0"/>
          <p:nvPr/>
        </p:nvPicPr>
        <p:blipFill rotWithShape="1">
          <a:blip r:embed="rId3">
            <a:alphaModFix/>
          </a:blip>
          <a:srcRect b="0" l="0" r="0" t="0"/>
          <a:stretch/>
        </p:blipFill>
        <p:spPr>
          <a:xfrm>
            <a:off x="280332" y="2617238"/>
            <a:ext cx="10145734" cy="2340631"/>
          </a:xfrm>
          <a:prstGeom prst="rect">
            <a:avLst/>
          </a:prstGeom>
          <a:noFill/>
          <a:ln>
            <a:noFill/>
          </a:ln>
        </p:spPr>
      </p:pic>
      <p:sp>
        <p:nvSpPr>
          <p:cNvPr id="1332" name="Google Shape;1332;p13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7" name="Shape 1337"/>
        <p:cNvGrpSpPr/>
        <p:nvPr/>
      </p:nvGrpSpPr>
      <p:grpSpPr>
        <a:xfrm>
          <a:off x="0" y="0"/>
          <a:ext cx="0" cy="0"/>
          <a:chOff x="0" y="0"/>
          <a:chExt cx="0" cy="0"/>
        </a:xfrm>
      </p:grpSpPr>
      <p:sp>
        <p:nvSpPr>
          <p:cNvPr id="1338" name="Google Shape;1338;p13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339" name="Google Shape;1339;p131"/>
          <p:cNvSpPr/>
          <p:nvPr/>
        </p:nvSpPr>
        <p:spPr>
          <a:xfrm>
            <a:off x="393700" y="276224"/>
            <a:ext cx="8458200" cy="1066801"/>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340" name="Google Shape;1340;p131"/>
          <p:cNvSpPr txBox="1"/>
          <p:nvPr/>
        </p:nvSpPr>
        <p:spPr>
          <a:xfrm>
            <a:off x="267335" y="448169"/>
            <a:ext cx="5489933" cy="78244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4400">
                <a:solidFill>
                  <a:schemeClr val="dk1"/>
                </a:solidFill>
                <a:latin typeface="Times"/>
                <a:ea typeface="Times"/>
                <a:cs typeface="Times"/>
                <a:sym typeface="Times"/>
              </a:rPr>
              <a:t>10-2   BLOCK CODING</a:t>
            </a:r>
            <a:endParaRPr/>
          </a:p>
        </p:txBody>
      </p:sp>
      <p:sp>
        <p:nvSpPr>
          <p:cNvPr id="1341" name="Google Shape;1341;p131"/>
          <p:cNvSpPr txBox="1"/>
          <p:nvPr/>
        </p:nvSpPr>
        <p:spPr>
          <a:xfrm>
            <a:off x="9624060" y="7058661"/>
            <a:ext cx="210732" cy="428498"/>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1342" name="Google Shape;1342;p131"/>
          <p:cNvSpPr/>
          <p:nvPr/>
        </p:nvSpPr>
        <p:spPr>
          <a:xfrm>
            <a:off x="356447" y="1519573"/>
            <a:ext cx="9624060" cy="2075103"/>
          </a:xfrm>
          <a:prstGeom prst="rect">
            <a:avLst/>
          </a:prstGeom>
          <a:noFill/>
          <a:ln>
            <a:noFill/>
          </a:ln>
        </p:spPr>
        <p:txBody>
          <a:bodyPr anchorCtr="0" anchor="ctr"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In block coding, we divide our message into blocks, each of k bits, called </a:t>
            </a:r>
            <a:r>
              <a:rPr i="1" lang="en-US" sz="3200">
                <a:solidFill>
                  <a:schemeClr val="hlink"/>
                </a:solidFill>
                <a:latin typeface="Times New Roman"/>
                <a:ea typeface="Times New Roman"/>
                <a:cs typeface="Times New Roman"/>
                <a:sym typeface="Times New Roman"/>
              </a:rPr>
              <a:t>datawords</a:t>
            </a:r>
            <a:r>
              <a:rPr i="1" lang="en-US" sz="3200">
                <a:solidFill>
                  <a:schemeClr val="dk1"/>
                </a:solidFill>
                <a:latin typeface="Times New Roman"/>
                <a:ea typeface="Times New Roman"/>
                <a:cs typeface="Times New Roman"/>
                <a:sym typeface="Times New Roman"/>
              </a:rPr>
              <a:t>. We add r redundant bits to each block to make the length n = k + r. The resulting n-bit blocks are called </a:t>
            </a:r>
            <a:r>
              <a:rPr i="1" lang="en-US" sz="3200">
                <a:solidFill>
                  <a:schemeClr val="hlink"/>
                </a:solidFill>
                <a:latin typeface="Times New Roman"/>
                <a:ea typeface="Times New Roman"/>
                <a:cs typeface="Times New Roman"/>
                <a:sym typeface="Times New Roman"/>
              </a:rPr>
              <a:t>codewords</a:t>
            </a:r>
            <a:r>
              <a:rPr i="1" lang="en-US" sz="3200">
                <a:solidFill>
                  <a:schemeClr val="dk1"/>
                </a:solidFill>
                <a:latin typeface="Times New Roman"/>
                <a:ea typeface="Times New Roman"/>
                <a:cs typeface="Times New Roman"/>
                <a:sym typeface="Times New Roman"/>
              </a:rPr>
              <a:t>.</a:t>
            </a:r>
            <a:endParaRPr/>
          </a:p>
        </p:txBody>
      </p:sp>
      <p:sp>
        <p:nvSpPr>
          <p:cNvPr id="1343" name="Google Shape;1343;p131"/>
          <p:cNvSpPr/>
          <p:nvPr/>
        </p:nvSpPr>
        <p:spPr>
          <a:xfrm>
            <a:off x="178223" y="5160946"/>
            <a:ext cx="7841827" cy="1767326"/>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Clr>
                <a:schemeClr val="dk1"/>
              </a:buClr>
              <a:buSzPts val="3159"/>
              <a:buFont typeface="Noto Sans Symbols"/>
              <a:buNone/>
            </a:pPr>
            <a:r>
              <a:rPr lang="en-US" sz="2700">
                <a:solidFill>
                  <a:srgbClr val="0033CC"/>
                </a:solidFill>
                <a:latin typeface="Times New Roman"/>
                <a:ea typeface="Times New Roman"/>
                <a:cs typeface="Times New Roman"/>
                <a:sym typeface="Times New Roman"/>
              </a:rPr>
              <a:t>Error Detection</a:t>
            </a:r>
            <a:br>
              <a:rPr lang="en-US" sz="2700">
                <a:solidFill>
                  <a:srgbClr val="0033CC"/>
                </a:solidFill>
                <a:latin typeface="Times New Roman"/>
                <a:ea typeface="Times New Roman"/>
                <a:cs typeface="Times New Roman"/>
                <a:sym typeface="Times New Roman"/>
              </a:rPr>
            </a:br>
            <a:r>
              <a:rPr lang="en-US" sz="2700">
                <a:solidFill>
                  <a:srgbClr val="0033CC"/>
                </a:solidFill>
                <a:latin typeface="Times New Roman"/>
                <a:ea typeface="Times New Roman"/>
                <a:cs typeface="Times New Roman"/>
                <a:sym typeface="Times New Roman"/>
              </a:rPr>
              <a:t>Error Correction</a:t>
            </a:r>
            <a:br>
              <a:rPr lang="en-US" sz="2700">
                <a:solidFill>
                  <a:srgbClr val="0033CC"/>
                </a:solidFill>
                <a:latin typeface="Times New Roman"/>
                <a:ea typeface="Times New Roman"/>
                <a:cs typeface="Times New Roman"/>
                <a:sym typeface="Times New Roman"/>
              </a:rPr>
            </a:br>
            <a:r>
              <a:rPr lang="en-US" sz="2700">
                <a:solidFill>
                  <a:srgbClr val="0033CC"/>
                </a:solidFill>
                <a:latin typeface="Times New Roman"/>
                <a:ea typeface="Times New Roman"/>
                <a:cs typeface="Times New Roman"/>
                <a:sym typeface="Times New Roman"/>
              </a:rPr>
              <a:t>Hamming Distance</a:t>
            </a:r>
            <a:endParaRPr/>
          </a:p>
          <a:p>
            <a:pPr indent="0" lvl="0" marL="0" marR="0" rtl="0" algn="l">
              <a:spcBef>
                <a:spcPts val="0"/>
              </a:spcBef>
              <a:spcAft>
                <a:spcPts val="0"/>
              </a:spcAft>
              <a:buClr>
                <a:schemeClr val="dk1"/>
              </a:buClr>
              <a:buSzPts val="3159"/>
              <a:buFont typeface="Noto Sans Symbols"/>
              <a:buNone/>
            </a:pPr>
            <a:r>
              <a:rPr lang="en-US" sz="2700">
                <a:solidFill>
                  <a:srgbClr val="0033CC"/>
                </a:solidFill>
                <a:latin typeface="Times New Roman"/>
                <a:ea typeface="Times New Roman"/>
                <a:cs typeface="Times New Roman"/>
                <a:sym typeface="Times New Roman"/>
              </a:rPr>
              <a:t>Minimum Hamming Distance</a:t>
            </a:r>
            <a:endParaRPr/>
          </a:p>
        </p:txBody>
      </p:sp>
      <p:sp>
        <p:nvSpPr>
          <p:cNvPr id="1344" name="Google Shape;1344;p131"/>
          <p:cNvSpPr txBox="1"/>
          <p:nvPr/>
        </p:nvSpPr>
        <p:spPr>
          <a:xfrm>
            <a:off x="193076" y="4635748"/>
            <a:ext cx="5466080" cy="597775"/>
          </a:xfrm>
          <a:prstGeom prst="rect">
            <a:avLst/>
          </a:prstGeom>
          <a:noFill/>
          <a:ln>
            <a:noFill/>
          </a:ln>
        </p:spPr>
        <p:txBody>
          <a:bodyPr anchorCtr="0" anchor="t" bIns="52150" lIns="104300" spcFirstLastPara="1" rIns="104300" wrap="square" tIns="52150">
            <a:spAutoFit/>
          </a:bodyPr>
          <a:lstStyle/>
          <a:p>
            <a:pPr indent="0" lvl="0" marL="0" marR="0" rtl="0" algn="ctr">
              <a:spcBef>
                <a:spcPts val="0"/>
              </a:spcBef>
              <a:spcAft>
                <a:spcPts val="0"/>
              </a:spcAft>
              <a:buNone/>
            </a:pPr>
            <a:r>
              <a:rPr i="1" lang="en-US" sz="3200" u="sng">
                <a:solidFill>
                  <a:schemeClr val="hlink"/>
                </a:solidFill>
                <a:latin typeface="Times New Roman"/>
                <a:ea typeface="Times New Roman"/>
                <a:cs typeface="Times New Roman"/>
                <a:sym typeface="Times New Roman"/>
              </a:rPr>
              <a:t>Topics discussed in this section:</a:t>
            </a:r>
            <a:endParaRPr/>
          </a:p>
        </p:txBody>
      </p:sp>
      <p:sp>
        <p:nvSpPr>
          <p:cNvPr id="1345" name="Google Shape;1345;p13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3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
        <p:nvSpPr>
          <p:cNvPr id="1351" name="Google Shape;1351;p13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352" name="Google Shape;1352;p132"/>
          <p:cNvSpPr txBox="1"/>
          <p:nvPr/>
        </p:nvSpPr>
        <p:spPr>
          <a:xfrm>
            <a:off x="393700" y="783848"/>
            <a:ext cx="9677400" cy="58169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BLOCK CODING</a:t>
            </a:r>
            <a:endParaRPr/>
          </a:p>
          <a:p>
            <a:pPr indent="-203200" lvl="0" marL="0" marR="0" rtl="0" algn="just">
              <a:spcBef>
                <a:spcPts val="0"/>
              </a:spcBef>
              <a:spcAft>
                <a:spcPts val="0"/>
              </a:spcAft>
              <a:buClr>
                <a:schemeClr val="dk1"/>
              </a:buClr>
              <a:buSzPts val="3200"/>
              <a:buFont typeface="Arial"/>
              <a:buChar char="•"/>
            </a:pPr>
            <a:r>
              <a:rPr lang="en-US" sz="3200">
                <a:solidFill>
                  <a:schemeClr val="dk1"/>
                </a:solidFill>
                <a:latin typeface="Libre Baskerville"/>
                <a:ea typeface="Libre Baskerville"/>
                <a:cs typeface="Libre Baskerville"/>
                <a:sym typeface="Libre Baskerville"/>
              </a:rPr>
              <a:t> </a:t>
            </a:r>
            <a:r>
              <a:rPr lang="en-US" sz="2800">
                <a:solidFill>
                  <a:schemeClr val="dk1"/>
                </a:solidFill>
                <a:latin typeface="Libre Baskerville"/>
                <a:ea typeface="Libre Baskerville"/>
                <a:cs typeface="Libre Baskerville"/>
                <a:sym typeface="Libre Baskerville"/>
              </a:rPr>
              <a:t>In block coding, we divide our message into blocks, each of k bits, called datawords.</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We add r redundant bits to each block to make the length n = k + r. The resulting n-bit blocks are called codewords. </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How the extra r bits are chosen or calculated is something we will discuss later. </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For the moment, it is important to know that we have a set of datawords, each of size k, and a set of codewords, each of size of n.</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With k bits, we can create a combination of 2</a:t>
            </a:r>
            <a:r>
              <a:rPr baseline="30000" lang="en-US" sz="2800">
                <a:solidFill>
                  <a:schemeClr val="dk1"/>
                </a:solidFill>
                <a:latin typeface="Libre Baskerville"/>
                <a:ea typeface="Libre Baskerville"/>
                <a:cs typeface="Libre Baskerville"/>
                <a:sym typeface="Libre Baskerville"/>
              </a:rPr>
              <a:t>k</a:t>
            </a:r>
            <a:r>
              <a:rPr lang="en-US" sz="2800">
                <a:solidFill>
                  <a:schemeClr val="dk1"/>
                </a:solidFill>
                <a:latin typeface="Libre Baskerville"/>
                <a:ea typeface="Libre Baskerville"/>
                <a:cs typeface="Libre Baskerville"/>
                <a:sym typeface="Libre Baskerville"/>
              </a:rPr>
              <a:t> datawords; with n bits, we can create a combination of 2</a:t>
            </a:r>
            <a:r>
              <a:rPr baseline="30000" lang="en-US" sz="2800">
                <a:solidFill>
                  <a:schemeClr val="dk1"/>
                </a:solidFill>
                <a:latin typeface="Libre Baskerville"/>
                <a:ea typeface="Libre Baskerville"/>
                <a:cs typeface="Libre Baskerville"/>
                <a:sym typeface="Libre Baskerville"/>
              </a:rPr>
              <a:t>n</a:t>
            </a:r>
            <a:r>
              <a:rPr lang="en-US" sz="2800">
                <a:solidFill>
                  <a:schemeClr val="dk1"/>
                </a:solidFill>
                <a:latin typeface="Libre Baskerville"/>
                <a:ea typeface="Libre Baskerville"/>
                <a:cs typeface="Libre Baskerville"/>
                <a:sym typeface="Libre Baskerville"/>
              </a:rPr>
              <a:t> codewords. </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Since n &gt; k, the number of possible codewords is larger than the number of possible datawords. </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5"/>
          <p:cNvSpPr txBox="1"/>
          <p:nvPr>
            <p:ph type="title"/>
          </p:nvPr>
        </p:nvSpPr>
        <p:spPr>
          <a:xfrm>
            <a:off x="698500" y="698182"/>
            <a:ext cx="9131325" cy="492443"/>
          </a:xfrm>
          <a:prstGeom prst="rect">
            <a:avLst/>
          </a:prstGeom>
          <a:noFill/>
          <a:ln>
            <a:noFill/>
          </a:ln>
        </p:spPr>
        <p:txBody>
          <a:bodyPr anchorCtr="0" anchor="b" bIns="104300" lIns="104300" spcFirstLastPara="1" rIns="104300" wrap="square" tIns="52150">
            <a:normAutofit fontScale="90000"/>
          </a:bodyPr>
          <a:lstStyle/>
          <a:p>
            <a:pPr indent="0" lvl="0" marL="0" rtl="0" algn="l">
              <a:spcBef>
                <a:spcPts val="0"/>
              </a:spcBef>
              <a:spcAft>
                <a:spcPts val="0"/>
              </a:spcAft>
              <a:buClr>
                <a:schemeClr val="dk2"/>
              </a:buClr>
              <a:buSzPct val="100000"/>
              <a:buFont typeface="Libre Franklin"/>
              <a:buNone/>
            </a:pPr>
            <a:r>
              <a:rPr b="1" i="1" lang="en-US"/>
              <a:t>FDM Demultiplexing example</a:t>
            </a:r>
            <a:endParaRPr b="1"/>
          </a:p>
        </p:txBody>
      </p:sp>
      <p:sp>
        <p:nvSpPr>
          <p:cNvPr id="223" name="Google Shape;223;p25"/>
          <p:cNvSpPr txBox="1"/>
          <p:nvPr/>
        </p:nvSpPr>
        <p:spPr>
          <a:xfrm>
            <a:off x="774700" y="2105025"/>
            <a:ext cx="9067800" cy="1938992"/>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The demultiplexer uses a series of filters to decompose the multiplexed signal into its constituent component signals. </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The individual signals are then passed to a demodulator that separates them from their carriers and passes them to the output lines.</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Figure 6.5 is a conceptual illustration of demultiplexing process.</a:t>
            </a:r>
            <a:endParaRPr sz="2400">
              <a:solidFill>
                <a:schemeClr val="dk1"/>
              </a:solidFill>
              <a:latin typeface="Libre Baskerville"/>
              <a:ea typeface="Libre Baskerville"/>
              <a:cs typeface="Libre Baskerville"/>
              <a:sym typeface="Libre Baskerville"/>
            </a:endParaRPr>
          </a:p>
        </p:txBody>
      </p:sp>
      <p:sp>
        <p:nvSpPr>
          <p:cNvPr id="224" name="Google Shape;224;p2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25" name="Google Shape;225;p2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13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359" name="Google Shape;1359;p133"/>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360" name="Google Shape;1360;p133"/>
          <p:cNvSpPr txBox="1"/>
          <p:nvPr/>
        </p:nvSpPr>
        <p:spPr>
          <a:xfrm>
            <a:off x="356447" y="840317"/>
            <a:ext cx="7035164"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10.5  </a:t>
            </a:r>
            <a:r>
              <a:rPr i="1" lang="en-US" sz="2300">
                <a:solidFill>
                  <a:schemeClr val="dk1"/>
                </a:solidFill>
                <a:latin typeface="Times New Roman"/>
                <a:ea typeface="Times New Roman"/>
                <a:cs typeface="Times New Roman"/>
                <a:sym typeface="Times New Roman"/>
              </a:rPr>
              <a:t>Datawords and codewords in block coding</a:t>
            </a:r>
            <a:endParaRPr/>
          </a:p>
        </p:txBody>
      </p:sp>
      <p:cxnSp>
        <p:nvCxnSpPr>
          <p:cNvPr id="1361" name="Google Shape;1361;p133"/>
          <p:cNvCxnSpPr/>
          <p:nvPr/>
        </p:nvCxnSpPr>
        <p:spPr>
          <a:xfrm>
            <a:off x="241300"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362" name="Google Shape;1362;p133"/>
          <p:cNvPicPr preferRelativeResize="0"/>
          <p:nvPr/>
        </p:nvPicPr>
        <p:blipFill rotWithShape="1">
          <a:blip r:embed="rId3">
            <a:alphaModFix/>
          </a:blip>
          <a:srcRect b="0" l="0" r="0" t="0"/>
          <a:stretch/>
        </p:blipFill>
        <p:spPr>
          <a:xfrm>
            <a:off x="1071197" y="2734531"/>
            <a:ext cx="8285528" cy="2895591"/>
          </a:xfrm>
          <a:prstGeom prst="rect">
            <a:avLst/>
          </a:prstGeom>
          <a:noFill/>
          <a:ln>
            <a:noFill/>
          </a:ln>
        </p:spPr>
      </p:pic>
      <p:sp>
        <p:nvSpPr>
          <p:cNvPr id="1363" name="Google Shape;1363;p133"/>
          <p:cNvSpPr txBox="1"/>
          <p:nvPr>
            <p:ph idx="11" type="ftr"/>
          </p:nvPr>
        </p:nvSpPr>
        <p:spPr>
          <a:xfrm>
            <a:off x="1079500" y="682942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3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370" name="Google Shape;1370;p134"/>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71" name="Google Shape;1371;p134"/>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72" name="Google Shape;1372;p134"/>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73" name="Google Shape;1373;p134"/>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74" name="Google Shape;1374;p134"/>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75" name="Google Shape;1375;p134"/>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376" name="Google Shape;1376;p134"/>
          <p:cNvSpPr/>
          <p:nvPr/>
        </p:nvSpPr>
        <p:spPr>
          <a:xfrm>
            <a:off x="267335" y="1260475"/>
            <a:ext cx="10158730" cy="3059988"/>
          </a:xfrm>
          <a:prstGeom prst="rect">
            <a:avLst/>
          </a:prstGeom>
          <a:solidFill>
            <a:schemeClr val="lt1"/>
          </a:solid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The 4B/5B block coding discussed in Chapter 4 is a good example of this type of coding. In this coding scheme, </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k = 4 and n = 5. As we saw, we have 2</a:t>
            </a:r>
            <a:r>
              <a:rPr baseline="30000" i="1" lang="en-US" sz="3200">
                <a:solidFill>
                  <a:schemeClr val="dk1"/>
                </a:solidFill>
                <a:latin typeface="Times New Roman"/>
                <a:ea typeface="Times New Roman"/>
                <a:cs typeface="Times New Roman"/>
                <a:sym typeface="Times New Roman"/>
              </a:rPr>
              <a:t>k</a:t>
            </a:r>
            <a:r>
              <a:rPr i="1" lang="en-US" sz="3200">
                <a:solidFill>
                  <a:schemeClr val="dk1"/>
                </a:solidFill>
                <a:latin typeface="Times New Roman"/>
                <a:ea typeface="Times New Roman"/>
                <a:cs typeface="Times New Roman"/>
                <a:sym typeface="Times New Roman"/>
              </a:rPr>
              <a:t> = 16 datawords and 2</a:t>
            </a:r>
            <a:r>
              <a:rPr baseline="30000" i="1" lang="en-US" sz="3200">
                <a:solidFill>
                  <a:schemeClr val="dk1"/>
                </a:solidFill>
                <a:latin typeface="Times New Roman"/>
                <a:ea typeface="Times New Roman"/>
                <a:cs typeface="Times New Roman"/>
                <a:sym typeface="Times New Roman"/>
              </a:rPr>
              <a:t>n</a:t>
            </a:r>
            <a:r>
              <a:rPr i="1" lang="en-US" sz="3200">
                <a:solidFill>
                  <a:schemeClr val="dk1"/>
                </a:solidFill>
                <a:latin typeface="Times New Roman"/>
                <a:ea typeface="Times New Roman"/>
                <a:cs typeface="Times New Roman"/>
                <a:sym typeface="Times New Roman"/>
              </a:rPr>
              <a:t> = 32 codewords. We saw that 16 out of 32 codewords are used for message transfer and the rest are either used for other purposes or unused.</a:t>
            </a:r>
            <a:endParaRPr/>
          </a:p>
        </p:txBody>
      </p:sp>
      <p:sp>
        <p:nvSpPr>
          <p:cNvPr id="1377" name="Google Shape;1377;p134"/>
          <p:cNvSpPr txBox="1"/>
          <p:nvPr/>
        </p:nvSpPr>
        <p:spPr>
          <a:xfrm>
            <a:off x="1336676" y="-1"/>
            <a:ext cx="3857624" cy="6593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600">
                <a:solidFill>
                  <a:schemeClr val="hlink"/>
                </a:solidFill>
                <a:latin typeface="Times New Roman"/>
                <a:ea typeface="Times New Roman"/>
                <a:cs typeface="Times New Roman"/>
                <a:sym typeface="Times New Roman"/>
              </a:rPr>
              <a:t>Example 10.1</a:t>
            </a:r>
            <a:endParaRPr/>
          </a:p>
        </p:txBody>
      </p:sp>
      <p:sp>
        <p:nvSpPr>
          <p:cNvPr id="1378" name="Google Shape;1378;p13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3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
        <p:nvSpPr>
          <p:cNvPr id="1384" name="Google Shape;1384;p13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385" name="Google Shape;1385;p135"/>
          <p:cNvSpPr txBox="1"/>
          <p:nvPr/>
        </p:nvSpPr>
        <p:spPr>
          <a:xfrm>
            <a:off x="622300" y="962025"/>
            <a:ext cx="9753600" cy="6124754"/>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How can errors be detected by using block coding? If the following two conditions are met, the receiver can detect a change in the original codeword. </a:t>
            </a:r>
            <a:endParaRPr/>
          </a:p>
          <a:p>
            <a:pPr indent="-514350" lvl="0" marL="514350" marR="0" rtl="0" algn="l">
              <a:spcBef>
                <a:spcPts val="0"/>
              </a:spcBef>
              <a:spcAft>
                <a:spcPts val="0"/>
              </a:spcAft>
              <a:buClr>
                <a:schemeClr val="dk1"/>
              </a:buClr>
              <a:buSzPts val="2800"/>
              <a:buFont typeface="Libre Baskerville"/>
              <a:buAutoNum type="arabicPeriod"/>
            </a:pPr>
            <a:r>
              <a:rPr lang="en-US" sz="2800">
                <a:solidFill>
                  <a:schemeClr val="dk1"/>
                </a:solidFill>
                <a:latin typeface="Libre Baskerville"/>
                <a:ea typeface="Libre Baskerville"/>
                <a:cs typeface="Libre Baskerville"/>
                <a:sym typeface="Libre Baskerville"/>
              </a:rPr>
              <a:t>The receiver has (or can find) a list of valid codewords.</a:t>
            </a:r>
            <a:endParaRPr/>
          </a:p>
          <a:p>
            <a:pPr indent="-514350" lvl="0" marL="514350" marR="0" rtl="0" algn="l">
              <a:spcBef>
                <a:spcPts val="0"/>
              </a:spcBef>
              <a:spcAft>
                <a:spcPts val="0"/>
              </a:spcAft>
              <a:buClr>
                <a:schemeClr val="dk1"/>
              </a:buClr>
              <a:buSzPts val="2800"/>
              <a:buFont typeface="Libre Baskerville"/>
              <a:buAutoNum type="arabicPeriod"/>
            </a:pPr>
            <a:r>
              <a:rPr lang="en-US" sz="2800">
                <a:solidFill>
                  <a:schemeClr val="dk1"/>
                </a:solidFill>
                <a:latin typeface="Libre Baskerville"/>
                <a:ea typeface="Libre Baskerville"/>
                <a:cs typeface="Libre Baskerville"/>
                <a:sym typeface="Libre Baskerville"/>
              </a:rPr>
              <a:t> The original codeword has changed to an invalid one</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The sender creates codewords out of datawords by using a generator that applies the rules and procedures of encoding (discussed later).</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Each codeword sent to the receiver may change during transmission. </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If the received codeword is the same as one of the valid codewords, the word is accepted; the corresponding dataword is extracted for use. </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If the received codeword is not valid, it is discarded. </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However, if the codeword is corrupted during transmission but the received word still matches a valid codeword, the error remains undetected</a:t>
            </a:r>
            <a:r>
              <a:rPr lang="en-US" sz="1600">
                <a:solidFill>
                  <a:schemeClr val="dk1"/>
                </a:solidFill>
                <a:latin typeface="Libre Baskerville"/>
                <a:ea typeface="Libre Baskerville"/>
                <a:cs typeface="Libre Baskerville"/>
                <a:sym typeface="Libre Baskerville"/>
              </a:rPr>
              <a:t>.</a:t>
            </a:r>
            <a:endParaRPr sz="1600">
              <a:solidFill>
                <a:schemeClr val="dk1"/>
              </a:solidFill>
              <a:latin typeface="Libre Baskerville"/>
              <a:ea typeface="Libre Baskerville"/>
              <a:cs typeface="Libre Baskerville"/>
              <a:sym typeface="Libre Baskerville"/>
            </a:endParaRPr>
          </a:p>
        </p:txBody>
      </p:sp>
      <p:sp>
        <p:nvSpPr>
          <p:cNvPr id="1386" name="Google Shape;1386;p135"/>
          <p:cNvSpPr txBox="1"/>
          <p:nvPr/>
        </p:nvSpPr>
        <p:spPr>
          <a:xfrm>
            <a:off x="622300" y="200025"/>
            <a:ext cx="73152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Libre Baskerville"/>
                <a:ea typeface="Libre Baskerville"/>
                <a:cs typeface="Libre Baskerville"/>
                <a:sym typeface="Libre Baskerville"/>
              </a:rPr>
              <a:t>Error Detection</a:t>
            </a:r>
            <a:endParaRPr sz="36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3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393" name="Google Shape;1393;p136"/>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394" name="Google Shape;1394;p136"/>
          <p:cNvSpPr txBox="1"/>
          <p:nvPr/>
        </p:nvSpPr>
        <p:spPr>
          <a:xfrm>
            <a:off x="356447" y="840317"/>
            <a:ext cx="6945396"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10.6  </a:t>
            </a:r>
            <a:r>
              <a:rPr i="1" lang="en-US" sz="2300">
                <a:solidFill>
                  <a:schemeClr val="dk1"/>
                </a:solidFill>
                <a:latin typeface="Times New Roman"/>
                <a:ea typeface="Times New Roman"/>
                <a:cs typeface="Times New Roman"/>
                <a:sym typeface="Times New Roman"/>
              </a:rPr>
              <a:t>Process of error detection in block coding</a:t>
            </a:r>
            <a:endParaRPr/>
          </a:p>
        </p:txBody>
      </p:sp>
      <p:cxnSp>
        <p:nvCxnSpPr>
          <p:cNvPr id="1395" name="Google Shape;1395;p136"/>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396" name="Google Shape;1396;p136"/>
          <p:cNvPicPr preferRelativeResize="0"/>
          <p:nvPr/>
        </p:nvPicPr>
        <p:blipFill rotWithShape="1">
          <a:blip r:embed="rId3">
            <a:alphaModFix/>
          </a:blip>
          <a:srcRect b="0" l="0" r="0" t="0"/>
          <a:stretch/>
        </p:blipFill>
        <p:spPr>
          <a:xfrm>
            <a:off x="220924" y="2065778"/>
            <a:ext cx="10294253" cy="3900470"/>
          </a:xfrm>
          <a:prstGeom prst="rect">
            <a:avLst/>
          </a:prstGeom>
          <a:noFill/>
          <a:ln>
            <a:noFill/>
          </a:ln>
        </p:spPr>
      </p:pic>
      <p:sp>
        <p:nvSpPr>
          <p:cNvPr id="1397" name="Google Shape;1397;p13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13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404" name="Google Shape;1404;p137"/>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05" name="Google Shape;1405;p137"/>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06" name="Google Shape;1406;p137"/>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07" name="Google Shape;1407;p137"/>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08" name="Google Shape;1408;p137"/>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09" name="Google Shape;1409;p137"/>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10" name="Google Shape;1410;p137"/>
          <p:cNvSpPr/>
          <p:nvPr/>
        </p:nvSpPr>
        <p:spPr>
          <a:xfrm>
            <a:off x="267335" y="1260475"/>
            <a:ext cx="10158730" cy="5029758"/>
          </a:xfrm>
          <a:prstGeom prst="rect">
            <a:avLst/>
          </a:prstGeom>
          <a:solidFill>
            <a:schemeClr val="lt1"/>
          </a:solidFill>
          <a:ln>
            <a:noFill/>
          </a:ln>
        </p:spPr>
        <p:txBody>
          <a:bodyPr anchorCtr="0" anchor="t" bIns="52150" lIns="104300" spcFirstLastPara="1" rIns="104300" wrap="square" tIns="52150">
            <a:noAutofit/>
          </a:bodyPr>
          <a:lstStyle/>
          <a:p>
            <a:pPr indent="-521573" lvl="0" marL="521573"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Let us assume that k = 2 and n = 3. Table 10.1 shows the list of datawords and codewords. Later, we will see how to derive a codeword from a dataword. </a:t>
            </a:r>
            <a:endParaRPr/>
          </a:p>
          <a:p>
            <a:pPr indent="-521573" lvl="0" marL="521573" marR="0" rtl="0" algn="just">
              <a:spcBef>
                <a:spcPts val="0"/>
              </a:spcBef>
              <a:spcAft>
                <a:spcPts val="0"/>
              </a:spcAft>
              <a:buNone/>
            </a:pPr>
            <a:r>
              <a:t/>
            </a:r>
            <a:endParaRPr i="1" sz="3200">
              <a:solidFill>
                <a:schemeClr val="dk1"/>
              </a:solidFill>
              <a:latin typeface="Times New Roman"/>
              <a:ea typeface="Times New Roman"/>
              <a:cs typeface="Times New Roman"/>
              <a:sym typeface="Times New Roman"/>
            </a:endParaRPr>
          </a:p>
          <a:p>
            <a:pPr indent="-521573" lvl="0" marL="521573" marR="0" rtl="0" algn="just">
              <a:spcBef>
                <a:spcPts val="0"/>
              </a:spcBef>
              <a:spcAft>
                <a:spcPts val="0"/>
              </a:spcAft>
              <a:buNone/>
            </a:pPr>
            <a:r>
              <a:t/>
            </a:r>
            <a:endParaRPr i="1" sz="3200">
              <a:solidFill>
                <a:schemeClr val="dk1"/>
              </a:solidFill>
              <a:latin typeface="Times New Roman"/>
              <a:ea typeface="Times New Roman"/>
              <a:cs typeface="Times New Roman"/>
              <a:sym typeface="Times New Roman"/>
            </a:endParaRPr>
          </a:p>
          <a:p>
            <a:pPr indent="-521573" lvl="0" marL="521573"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Assume the sender encodes the dataword 01 as 011 and</a:t>
            </a:r>
            <a:endParaRPr/>
          </a:p>
          <a:p>
            <a:pPr indent="-521573" lvl="0" marL="521573"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sends it to the receiver. Consider the following cases:</a:t>
            </a:r>
            <a:endParaRPr/>
          </a:p>
          <a:p>
            <a:pPr indent="-521573" lvl="0" marL="521573" marR="0" rtl="0" algn="just">
              <a:spcBef>
                <a:spcPts val="0"/>
              </a:spcBef>
              <a:spcAft>
                <a:spcPts val="0"/>
              </a:spcAft>
              <a:buNone/>
            </a:pPr>
            <a:r>
              <a:t/>
            </a:r>
            <a:endParaRPr i="1" sz="3200">
              <a:solidFill>
                <a:schemeClr val="dk1"/>
              </a:solidFill>
              <a:latin typeface="Times New Roman"/>
              <a:ea typeface="Times New Roman"/>
              <a:cs typeface="Times New Roman"/>
              <a:sym typeface="Times New Roman"/>
            </a:endParaRPr>
          </a:p>
          <a:p>
            <a:pPr indent="-521573" lvl="0" marL="521573"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1.</a:t>
            </a:r>
            <a:r>
              <a:rPr i="1" lang="en-US" sz="3200">
                <a:solidFill>
                  <a:schemeClr val="dk1"/>
                </a:solidFill>
                <a:latin typeface="Times New Roman"/>
                <a:ea typeface="Times New Roman"/>
                <a:cs typeface="Times New Roman"/>
                <a:sym typeface="Times New Roman"/>
              </a:rPr>
              <a:t> The receiver receives 011. It is a valid codeword. The   </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receiver extracts the dataword 01 from it.</a:t>
            </a:r>
            <a:endParaRPr/>
          </a:p>
        </p:txBody>
      </p:sp>
      <p:sp>
        <p:nvSpPr>
          <p:cNvPr id="1411" name="Google Shape;1411;p137"/>
          <p:cNvSpPr txBox="1"/>
          <p:nvPr/>
        </p:nvSpPr>
        <p:spPr>
          <a:xfrm>
            <a:off x="1336676" y="0"/>
            <a:ext cx="1480246"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10.2</a:t>
            </a:r>
            <a:endParaRPr/>
          </a:p>
        </p:txBody>
      </p:sp>
      <p:sp>
        <p:nvSpPr>
          <p:cNvPr id="1412" name="Google Shape;1412;p13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3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419" name="Google Shape;1419;p138"/>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20" name="Google Shape;1420;p138"/>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21" name="Google Shape;1421;p138"/>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22" name="Google Shape;1422;p138"/>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23" name="Google Shape;1423;p138"/>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24" name="Google Shape;1424;p138"/>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25" name="Google Shape;1425;p138"/>
          <p:cNvSpPr/>
          <p:nvPr/>
        </p:nvSpPr>
        <p:spPr>
          <a:xfrm>
            <a:off x="267335" y="1260476"/>
            <a:ext cx="10158730" cy="4044873"/>
          </a:xfrm>
          <a:prstGeom prst="rect">
            <a:avLst/>
          </a:prstGeom>
          <a:solidFill>
            <a:schemeClr val="lt1"/>
          </a:solid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2.</a:t>
            </a:r>
            <a:r>
              <a:rPr i="1" lang="en-US" sz="3200">
                <a:solidFill>
                  <a:schemeClr val="dk1"/>
                </a:solidFill>
                <a:latin typeface="Times New Roman"/>
                <a:ea typeface="Times New Roman"/>
                <a:cs typeface="Times New Roman"/>
                <a:sym typeface="Times New Roman"/>
              </a:rPr>
              <a:t> The codeword is corrupted during transmission, and</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111 is received. This is not a valid codeword and is</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discarded.</a:t>
            </a:r>
            <a:endParaRPr/>
          </a:p>
          <a:p>
            <a:pPr indent="0" lvl="0" marL="0" marR="0" rtl="0" algn="just">
              <a:spcBef>
                <a:spcPts val="0"/>
              </a:spcBef>
              <a:spcAft>
                <a:spcPts val="0"/>
              </a:spcAft>
              <a:buNone/>
            </a:pPr>
            <a:r>
              <a:t/>
            </a:r>
            <a:endParaRPr i="1" sz="3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3.</a:t>
            </a:r>
            <a:r>
              <a:rPr i="1" lang="en-US" sz="3200">
                <a:solidFill>
                  <a:schemeClr val="dk1"/>
                </a:solidFill>
                <a:latin typeface="Times New Roman"/>
                <a:ea typeface="Times New Roman"/>
                <a:cs typeface="Times New Roman"/>
                <a:sym typeface="Times New Roman"/>
              </a:rPr>
              <a:t> The codeword is corrupted during transmission, and</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000 is received. This is a valid codeword. The receiver</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incorrectly extracts the dataword 00. Two corrupted</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bits have made the error undetectable.</a:t>
            </a:r>
            <a:endParaRPr/>
          </a:p>
        </p:txBody>
      </p:sp>
      <p:sp>
        <p:nvSpPr>
          <p:cNvPr id="1426" name="Google Shape;1426;p138"/>
          <p:cNvSpPr txBox="1"/>
          <p:nvPr/>
        </p:nvSpPr>
        <p:spPr>
          <a:xfrm>
            <a:off x="1336675" y="302694"/>
            <a:ext cx="4994028" cy="6593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600">
                <a:solidFill>
                  <a:schemeClr val="hlink"/>
                </a:solidFill>
                <a:latin typeface="Times New Roman"/>
                <a:ea typeface="Times New Roman"/>
                <a:cs typeface="Times New Roman"/>
                <a:sym typeface="Times New Roman"/>
              </a:rPr>
              <a:t>Example 10.2 (continued)</a:t>
            </a:r>
            <a:endParaRPr/>
          </a:p>
        </p:txBody>
      </p:sp>
      <p:sp>
        <p:nvSpPr>
          <p:cNvPr id="1427" name="Google Shape;1427;p13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3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434" name="Google Shape;1434;p139"/>
          <p:cNvSpPr txBox="1"/>
          <p:nvPr/>
        </p:nvSpPr>
        <p:spPr>
          <a:xfrm>
            <a:off x="764875" y="1008380"/>
            <a:ext cx="6800228"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Table 10.1  </a:t>
            </a:r>
            <a:r>
              <a:rPr i="1" lang="en-US" sz="2300">
                <a:solidFill>
                  <a:schemeClr val="dk1"/>
                </a:solidFill>
                <a:latin typeface="Times New Roman"/>
                <a:ea typeface="Times New Roman"/>
                <a:cs typeface="Times New Roman"/>
                <a:sym typeface="Times New Roman"/>
              </a:rPr>
              <a:t>A code for error detection (Example 10.2)</a:t>
            </a:r>
            <a:endParaRPr/>
          </a:p>
        </p:txBody>
      </p:sp>
      <p:pic>
        <p:nvPicPr>
          <p:cNvPr id="1435" name="Google Shape;1435;p139"/>
          <p:cNvPicPr preferRelativeResize="0"/>
          <p:nvPr/>
        </p:nvPicPr>
        <p:blipFill rotWithShape="1">
          <a:blip r:embed="rId3">
            <a:alphaModFix/>
          </a:blip>
          <a:srcRect b="0" l="0" r="0" t="0"/>
          <a:stretch/>
        </p:blipFill>
        <p:spPr>
          <a:xfrm>
            <a:off x="263622" y="1516071"/>
            <a:ext cx="9984220" cy="3900470"/>
          </a:xfrm>
          <a:prstGeom prst="rect">
            <a:avLst/>
          </a:prstGeom>
          <a:noFill/>
          <a:ln>
            <a:noFill/>
          </a:ln>
        </p:spPr>
      </p:pic>
      <p:sp>
        <p:nvSpPr>
          <p:cNvPr id="1436" name="Google Shape;1436;p13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4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443" name="Google Shape;1443;p140"/>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44" name="Google Shape;1444;p140"/>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45" name="Google Shape;1445;p140"/>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46" name="Google Shape;1446;p140"/>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47" name="Google Shape;1447;p140"/>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48" name="Google Shape;1448;p140"/>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49" name="Google Shape;1449;p140"/>
          <p:cNvSpPr/>
          <p:nvPr/>
        </p:nvSpPr>
        <p:spPr>
          <a:xfrm>
            <a:off x="517963" y="588222"/>
            <a:ext cx="9620347" cy="35013"/>
          </a:xfrm>
          <a:prstGeom prst="rect">
            <a:avLst/>
          </a:prstGeom>
          <a:gradFill>
            <a:gsLst>
              <a:gs pos="0">
                <a:schemeClr val="l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450" name="Google Shape;1450;p140"/>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451" name="Google Shape;1451;p140"/>
          <p:cNvCxnSpPr/>
          <p:nvPr/>
        </p:nvCxnSpPr>
        <p:spPr>
          <a:xfrm>
            <a:off x="546100" y="4848225"/>
            <a:ext cx="9534948" cy="0"/>
          </a:xfrm>
          <a:prstGeom prst="straightConnector1">
            <a:avLst/>
          </a:prstGeom>
          <a:noFill/>
          <a:ln cap="flat" cmpd="sng" w="76200">
            <a:solidFill>
              <a:srgbClr val="009900"/>
            </a:solidFill>
            <a:prstDash val="solid"/>
            <a:round/>
            <a:headEnd len="med" w="med" type="none"/>
            <a:tailEnd len="med" w="med" type="none"/>
          </a:ln>
        </p:spPr>
      </p:cxnSp>
      <p:sp>
        <p:nvSpPr>
          <p:cNvPr id="1452" name="Google Shape;1452;p140"/>
          <p:cNvSpPr/>
          <p:nvPr/>
        </p:nvSpPr>
        <p:spPr>
          <a:xfrm>
            <a:off x="579226" y="3042647"/>
            <a:ext cx="9445837" cy="1767326"/>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600">
                <a:solidFill>
                  <a:schemeClr val="dk1"/>
                </a:solidFill>
                <a:latin typeface="Libre Baskerville"/>
                <a:ea typeface="Libre Baskerville"/>
                <a:cs typeface="Libre Baskerville"/>
                <a:sym typeface="Libre Baskerville"/>
              </a:rPr>
              <a:t>An error-detecting code can detect </a:t>
            </a:r>
            <a:br>
              <a:rPr lang="en-US" sz="3600">
                <a:solidFill>
                  <a:schemeClr val="dk1"/>
                </a:solidFill>
                <a:latin typeface="Libre Baskerville"/>
                <a:ea typeface="Libre Baskerville"/>
                <a:cs typeface="Libre Baskerville"/>
                <a:sym typeface="Libre Baskerville"/>
              </a:rPr>
            </a:br>
            <a:r>
              <a:rPr lang="en-US" sz="3600">
                <a:solidFill>
                  <a:schemeClr val="dk1"/>
                </a:solidFill>
                <a:latin typeface="Libre Baskerville"/>
                <a:ea typeface="Libre Baskerville"/>
                <a:cs typeface="Libre Baskerville"/>
                <a:sym typeface="Libre Baskerville"/>
              </a:rPr>
              <a:t>only the types of errors for which it is designed; other types of errors may remain undetected.</a:t>
            </a:r>
            <a:endParaRPr/>
          </a:p>
        </p:txBody>
      </p:sp>
      <p:grpSp>
        <p:nvGrpSpPr>
          <p:cNvPr id="1453" name="Google Shape;1453;p140"/>
          <p:cNvGrpSpPr/>
          <p:nvPr/>
        </p:nvGrpSpPr>
        <p:grpSpPr>
          <a:xfrm>
            <a:off x="623782" y="2232092"/>
            <a:ext cx="1336675" cy="624985"/>
            <a:chOff x="1200" y="1248"/>
            <a:chExt cx="720" cy="357"/>
          </a:xfrm>
        </p:grpSpPr>
        <p:pic>
          <p:nvPicPr>
            <p:cNvPr id="1454" name="Google Shape;1454;p140"/>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455" name="Google Shape;1455;p140"/>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456" name="Google Shape;1456;p14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14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463" name="Google Shape;1463;p141"/>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464" name="Google Shape;1464;p141"/>
          <p:cNvSpPr txBox="1"/>
          <p:nvPr/>
        </p:nvSpPr>
        <p:spPr>
          <a:xfrm>
            <a:off x="356447" y="840317"/>
            <a:ext cx="8224849"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10.7  </a:t>
            </a:r>
            <a:r>
              <a:rPr i="1" lang="en-US" sz="2300">
                <a:solidFill>
                  <a:schemeClr val="dk1"/>
                </a:solidFill>
                <a:latin typeface="Times New Roman"/>
                <a:ea typeface="Times New Roman"/>
                <a:cs typeface="Times New Roman"/>
                <a:sym typeface="Times New Roman"/>
              </a:rPr>
              <a:t>Structure of encoder and decoder in error correction</a:t>
            </a:r>
            <a:endParaRPr/>
          </a:p>
        </p:txBody>
      </p:sp>
      <p:cxnSp>
        <p:nvCxnSpPr>
          <p:cNvPr id="1465" name="Google Shape;1465;p141"/>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466" name="Google Shape;1466;p141"/>
          <p:cNvPicPr preferRelativeResize="0"/>
          <p:nvPr/>
        </p:nvPicPr>
        <p:blipFill rotWithShape="1">
          <a:blip r:embed="rId3">
            <a:alphaModFix/>
          </a:blip>
          <a:srcRect b="0" l="0" r="0" t="0"/>
          <a:stretch/>
        </p:blipFill>
        <p:spPr>
          <a:xfrm>
            <a:off x="178224" y="2184823"/>
            <a:ext cx="10273833" cy="3907473"/>
          </a:xfrm>
          <a:prstGeom prst="rect">
            <a:avLst/>
          </a:prstGeom>
          <a:noFill/>
          <a:ln>
            <a:noFill/>
          </a:ln>
        </p:spPr>
      </p:pic>
      <p:sp>
        <p:nvSpPr>
          <p:cNvPr id="1467" name="Google Shape;1467;p14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14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474" name="Google Shape;1474;p142"/>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75" name="Google Shape;1475;p142"/>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76" name="Google Shape;1476;p142"/>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77" name="Google Shape;1477;p142"/>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78" name="Google Shape;1478;p142"/>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79" name="Google Shape;1479;p142"/>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80" name="Google Shape;1480;p142"/>
          <p:cNvSpPr/>
          <p:nvPr/>
        </p:nvSpPr>
        <p:spPr>
          <a:xfrm>
            <a:off x="267335" y="1495425"/>
            <a:ext cx="10158730" cy="4414205"/>
          </a:xfrm>
          <a:prstGeom prst="rect">
            <a:avLst/>
          </a:prstGeom>
          <a:solidFill>
            <a:schemeClr val="lt1"/>
          </a:solid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Let us add more redundant bits to Example 10.2 to see if the receiver can correct an error without knowing what was actually sent. We add 3 redundant bits to the 2-bit dataword to make 5-bit codewords. Table 10.2 shows the datawords and codewords. Assume the dataword is 01. The sender creates the codeword 01011. The codeword is corrupted during transmission, and 01001 is received. First, the receiver finds that the received codeword is not in the table. This means an error has occurred. The receiver, assuming that there is only 1 bit corrupted, uses the following strategy to guess the correct dataword.</a:t>
            </a:r>
            <a:endParaRPr/>
          </a:p>
        </p:txBody>
      </p:sp>
      <p:sp>
        <p:nvSpPr>
          <p:cNvPr id="1481" name="Google Shape;1481;p142"/>
          <p:cNvSpPr txBox="1"/>
          <p:nvPr/>
        </p:nvSpPr>
        <p:spPr>
          <a:xfrm>
            <a:off x="1336676" y="0"/>
            <a:ext cx="1480246"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10.3</a:t>
            </a:r>
            <a:endParaRPr/>
          </a:p>
        </p:txBody>
      </p:sp>
      <p:sp>
        <p:nvSpPr>
          <p:cNvPr id="1482" name="Google Shape;1482;p14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26"/>
          <p:cNvSpPr txBox="1"/>
          <p:nvPr>
            <p:ph type="title"/>
          </p:nvPr>
        </p:nvSpPr>
        <p:spPr>
          <a:xfrm>
            <a:off x="1158373" y="1133347"/>
            <a:ext cx="463550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6.5	</a:t>
            </a:r>
            <a:r>
              <a:rPr i="1" lang="en-US" sz="2000">
                <a:latin typeface="Times New Roman"/>
                <a:ea typeface="Times New Roman"/>
                <a:cs typeface="Times New Roman"/>
                <a:sym typeface="Times New Roman"/>
              </a:rPr>
              <a:t>FDM demultiplexing example</a:t>
            </a:r>
            <a:endParaRPr sz="2000">
              <a:latin typeface="Times New Roman"/>
              <a:ea typeface="Times New Roman"/>
              <a:cs typeface="Times New Roman"/>
              <a:sym typeface="Times New Roman"/>
            </a:endParaRPr>
          </a:p>
        </p:txBody>
      </p:sp>
      <p:sp>
        <p:nvSpPr>
          <p:cNvPr id="231" name="Google Shape;231;p26"/>
          <p:cNvSpPr/>
          <p:nvPr/>
        </p:nvSpPr>
        <p:spPr>
          <a:xfrm>
            <a:off x="1057541" y="2219705"/>
            <a:ext cx="8556497" cy="369189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32" name="Google Shape;232;p26"/>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33" name="Google Shape;233;p2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34" name="Google Shape;234;p2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7" name="Shape 1487"/>
        <p:cNvGrpSpPr/>
        <p:nvPr/>
      </p:nvGrpSpPr>
      <p:grpSpPr>
        <a:xfrm>
          <a:off x="0" y="0"/>
          <a:ext cx="0" cy="0"/>
          <a:chOff x="0" y="0"/>
          <a:chExt cx="0" cy="0"/>
        </a:xfrm>
      </p:grpSpPr>
      <p:sp>
        <p:nvSpPr>
          <p:cNvPr id="1488" name="Google Shape;1488;p14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489" name="Google Shape;1489;p143"/>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90" name="Google Shape;1490;p143"/>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91" name="Google Shape;1491;p143"/>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92" name="Google Shape;1492;p143"/>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93" name="Google Shape;1493;p143"/>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94" name="Google Shape;1494;p143"/>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495" name="Google Shape;1495;p143"/>
          <p:cNvSpPr/>
          <p:nvPr/>
        </p:nvSpPr>
        <p:spPr>
          <a:xfrm>
            <a:off x="267335" y="1343025"/>
            <a:ext cx="10158730" cy="5275979"/>
          </a:xfrm>
          <a:prstGeom prst="rect">
            <a:avLst/>
          </a:prstGeom>
          <a:solidFill>
            <a:schemeClr val="lt1"/>
          </a:solidFill>
          <a:ln>
            <a:noFill/>
          </a:ln>
        </p:spPr>
        <p:txBody>
          <a:bodyPr anchorCtr="0" anchor="t" bIns="52150" lIns="104300" spcFirstLastPara="1" rIns="104300" wrap="square" tIns="52150">
            <a:noAutofit/>
          </a:bodyPr>
          <a:lstStyle/>
          <a:p>
            <a:pPr indent="-521573" lvl="0" marL="521573"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1.</a:t>
            </a:r>
            <a:r>
              <a:rPr i="1" lang="en-US" sz="2800">
                <a:solidFill>
                  <a:schemeClr val="dk1"/>
                </a:solidFill>
                <a:latin typeface="Times New Roman"/>
                <a:ea typeface="Times New Roman"/>
                <a:cs typeface="Times New Roman"/>
                <a:sym typeface="Times New Roman"/>
              </a:rPr>
              <a:t> Comparing the received codeword with the first codeword in the table (01001 versus 00000), the receiver decides that the first codeword is not the one that was sent because there are two different bits.</a:t>
            </a:r>
            <a:endParaRPr/>
          </a:p>
          <a:p>
            <a:pPr indent="-343773" lvl="0" marL="521573" marR="0" rtl="0" algn="just">
              <a:spcBef>
                <a:spcPts val="0"/>
              </a:spcBef>
              <a:spcAft>
                <a:spcPts val="0"/>
              </a:spcAft>
              <a:buClr>
                <a:schemeClr val="dk1"/>
              </a:buClr>
              <a:buSzPts val="2800"/>
              <a:buFont typeface="Libre Baskerville"/>
              <a:buNone/>
            </a:pPr>
            <a:r>
              <a:t/>
            </a:r>
            <a:endParaRPr i="1" sz="2800">
              <a:solidFill>
                <a:schemeClr val="dk1"/>
              </a:solidFill>
              <a:latin typeface="Times New Roman"/>
              <a:ea typeface="Times New Roman"/>
              <a:cs typeface="Times New Roman"/>
              <a:sym typeface="Times New Roman"/>
            </a:endParaRPr>
          </a:p>
          <a:p>
            <a:pPr indent="-521573" lvl="0" marL="521573"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2.</a:t>
            </a:r>
            <a:r>
              <a:rPr i="1" lang="en-US" sz="2800">
                <a:solidFill>
                  <a:schemeClr val="dk1"/>
                </a:solidFill>
                <a:latin typeface="Times New Roman"/>
                <a:ea typeface="Times New Roman"/>
                <a:cs typeface="Times New Roman"/>
                <a:sym typeface="Times New Roman"/>
              </a:rPr>
              <a:t> By the same reasoning, the original codeword cannot be the third or fourth one in the table.</a:t>
            </a:r>
            <a:endParaRPr/>
          </a:p>
          <a:p>
            <a:pPr indent="-521573" lvl="0" marL="521573" marR="0" rtl="0" algn="just">
              <a:spcBef>
                <a:spcPts val="0"/>
              </a:spcBef>
              <a:spcAft>
                <a:spcPts val="0"/>
              </a:spcAft>
              <a:buNone/>
            </a:pPr>
            <a:r>
              <a:t/>
            </a:r>
            <a:endParaRPr i="1" sz="2800">
              <a:solidFill>
                <a:schemeClr val="dk1"/>
              </a:solidFill>
              <a:latin typeface="Times New Roman"/>
              <a:ea typeface="Times New Roman"/>
              <a:cs typeface="Times New Roman"/>
              <a:sym typeface="Times New Roman"/>
            </a:endParaRPr>
          </a:p>
          <a:p>
            <a:pPr indent="-521573" lvl="0" marL="521573"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3.</a:t>
            </a:r>
            <a:r>
              <a:rPr i="1" lang="en-US" sz="2800">
                <a:solidFill>
                  <a:schemeClr val="dk1"/>
                </a:solidFill>
                <a:latin typeface="Times New Roman"/>
                <a:ea typeface="Times New Roman"/>
                <a:cs typeface="Times New Roman"/>
                <a:sym typeface="Times New Roman"/>
              </a:rPr>
              <a:t> The original codeword must be the second one in the table because this is the only one that differs from the received codeword by 1 bit. The receiver replaces 01001 with 01011 and consults the table to find the dataword  01.</a:t>
            </a:r>
            <a:endParaRPr/>
          </a:p>
        </p:txBody>
      </p:sp>
      <p:sp>
        <p:nvSpPr>
          <p:cNvPr id="1496" name="Google Shape;1496;p143"/>
          <p:cNvSpPr txBox="1"/>
          <p:nvPr/>
        </p:nvSpPr>
        <p:spPr>
          <a:xfrm>
            <a:off x="1336675" y="0"/>
            <a:ext cx="2602348"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10.3 (continued)</a:t>
            </a:r>
            <a:endParaRPr/>
          </a:p>
        </p:txBody>
      </p:sp>
      <p:sp>
        <p:nvSpPr>
          <p:cNvPr id="1497" name="Google Shape;1497;p14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2" name="Shape 1502"/>
        <p:cNvGrpSpPr/>
        <p:nvPr/>
      </p:nvGrpSpPr>
      <p:grpSpPr>
        <a:xfrm>
          <a:off x="0" y="0"/>
          <a:ext cx="0" cy="0"/>
          <a:chOff x="0" y="0"/>
          <a:chExt cx="0" cy="0"/>
        </a:xfrm>
      </p:grpSpPr>
      <p:sp>
        <p:nvSpPr>
          <p:cNvPr id="1503" name="Google Shape;1503;p14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504" name="Google Shape;1504;p144"/>
          <p:cNvSpPr txBox="1"/>
          <p:nvPr/>
        </p:nvSpPr>
        <p:spPr>
          <a:xfrm>
            <a:off x="623782" y="1428538"/>
            <a:ext cx="693834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Table 10.2  </a:t>
            </a:r>
            <a:r>
              <a:rPr i="1" lang="en-US" sz="2300">
                <a:solidFill>
                  <a:schemeClr val="dk1"/>
                </a:solidFill>
                <a:latin typeface="Times New Roman"/>
                <a:ea typeface="Times New Roman"/>
                <a:cs typeface="Times New Roman"/>
                <a:sym typeface="Times New Roman"/>
              </a:rPr>
              <a:t>A code for error correction (Example 10.3)</a:t>
            </a:r>
            <a:endParaRPr/>
          </a:p>
        </p:txBody>
      </p:sp>
      <p:pic>
        <p:nvPicPr>
          <p:cNvPr id="1505" name="Google Shape;1505;p144"/>
          <p:cNvPicPr preferRelativeResize="0"/>
          <p:nvPr/>
        </p:nvPicPr>
        <p:blipFill rotWithShape="1">
          <a:blip r:embed="rId3">
            <a:alphaModFix/>
          </a:blip>
          <a:srcRect b="0" l="0" r="0" t="0"/>
          <a:stretch/>
        </p:blipFill>
        <p:spPr>
          <a:xfrm>
            <a:off x="323030" y="1906469"/>
            <a:ext cx="9835700" cy="3471558"/>
          </a:xfrm>
          <a:prstGeom prst="rect">
            <a:avLst/>
          </a:prstGeom>
          <a:noFill/>
          <a:ln>
            <a:noFill/>
          </a:ln>
        </p:spPr>
      </p:pic>
      <p:sp>
        <p:nvSpPr>
          <p:cNvPr id="1506" name="Google Shape;1506;p14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1" name="Shape 1511"/>
        <p:cNvGrpSpPr/>
        <p:nvPr/>
      </p:nvGrpSpPr>
      <p:grpSpPr>
        <a:xfrm>
          <a:off x="0" y="0"/>
          <a:ext cx="0" cy="0"/>
          <a:chOff x="0" y="0"/>
          <a:chExt cx="0" cy="0"/>
        </a:xfrm>
      </p:grpSpPr>
      <p:sp>
        <p:nvSpPr>
          <p:cNvPr id="1512" name="Google Shape;1512;p14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513" name="Google Shape;1513;p145"/>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14" name="Google Shape;1514;p145"/>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15" name="Google Shape;1515;p145"/>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16" name="Google Shape;1516;p145"/>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17" name="Google Shape;1517;p145"/>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18" name="Google Shape;1518;p145"/>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519" name="Google Shape;1519;p145"/>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520" name="Google Shape;1520;p145"/>
          <p:cNvCxnSpPr/>
          <p:nvPr/>
        </p:nvCxnSpPr>
        <p:spPr>
          <a:xfrm>
            <a:off x="546100" y="4162425"/>
            <a:ext cx="9534948" cy="0"/>
          </a:xfrm>
          <a:prstGeom prst="straightConnector1">
            <a:avLst/>
          </a:prstGeom>
          <a:noFill/>
          <a:ln cap="flat" cmpd="sng" w="76200">
            <a:solidFill>
              <a:srgbClr val="009900"/>
            </a:solidFill>
            <a:prstDash val="solid"/>
            <a:round/>
            <a:headEnd len="med" w="med" type="none"/>
            <a:tailEnd len="med" w="med" type="none"/>
          </a:ln>
        </p:spPr>
      </p:cxnSp>
      <p:sp>
        <p:nvSpPr>
          <p:cNvPr id="1521" name="Google Shape;1521;p145"/>
          <p:cNvSpPr/>
          <p:nvPr/>
        </p:nvSpPr>
        <p:spPr>
          <a:xfrm>
            <a:off x="579226" y="3042647"/>
            <a:ext cx="9445837" cy="109021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The Hamming distance between two words is the number of differences between corresponding bits</a:t>
            </a:r>
            <a:r>
              <a:rPr lang="en-US" sz="1800">
                <a:solidFill>
                  <a:schemeClr val="dk1"/>
                </a:solidFill>
                <a:latin typeface="Libre Baskerville"/>
                <a:ea typeface="Libre Baskerville"/>
                <a:cs typeface="Libre Baskerville"/>
                <a:sym typeface="Libre Baskerville"/>
              </a:rPr>
              <a:t>.</a:t>
            </a:r>
            <a:endParaRPr/>
          </a:p>
        </p:txBody>
      </p:sp>
      <p:grpSp>
        <p:nvGrpSpPr>
          <p:cNvPr id="1522" name="Google Shape;1522;p145"/>
          <p:cNvGrpSpPr/>
          <p:nvPr/>
        </p:nvGrpSpPr>
        <p:grpSpPr>
          <a:xfrm>
            <a:off x="623782" y="2232092"/>
            <a:ext cx="1336675" cy="624985"/>
            <a:chOff x="1200" y="1248"/>
            <a:chExt cx="720" cy="357"/>
          </a:xfrm>
        </p:grpSpPr>
        <p:pic>
          <p:nvPicPr>
            <p:cNvPr id="1523" name="Google Shape;1523;p145"/>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524" name="Google Shape;1524;p145"/>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525" name="Google Shape;1525;p14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14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532" name="Google Shape;1532;p146"/>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33" name="Google Shape;1533;p146"/>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34" name="Google Shape;1534;p146"/>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35" name="Google Shape;1535;p146"/>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36" name="Google Shape;1536;p146"/>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37" name="Google Shape;1537;p146"/>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38" name="Google Shape;1538;p146"/>
          <p:cNvSpPr/>
          <p:nvPr/>
        </p:nvSpPr>
        <p:spPr>
          <a:xfrm>
            <a:off x="267335" y="1724025"/>
            <a:ext cx="10158730" cy="2567545"/>
          </a:xfrm>
          <a:prstGeom prst="rect">
            <a:avLst/>
          </a:prstGeom>
          <a:solidFill>
            <a:schemeClr val="lt1"/>
          </a:solid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Let us find the Hamming distance between two pairs of words.</a:t>
            </a:r>
            <a:endParaRPr/>
          </a:p>
          <a:p>
            <a:pPr indent="0" lvl="0" marL="0" marR="0" rtl="0" algn="just">
              <a:spcBef>
                <a:spcPts val="0"/>
              </a:spcBef>
              <a:spcAft>
                <a:spcPts val="0"/>
              </a:spcAft>
              <a:buNone/>
            </a:pPr>
            <a:r>
              <a:t/>
            </a:r>
            <a:endParaRPr i="1" sz="3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1</a:t>
            </a:r>
            <a:r>
              <a:rPr i="1" lang="en-US" sz="3200">
                <a:solidFill>
                  <a:schemeClr val="dk1"/>
                </a:solidFill>
                <a:latin typeface="Times New Roman"/>
                <a:ea typeface="Times New Roman"/>
                <a:cs typeface="Times New Roman"/>
                <a:sym typeface="Times New Roman"/>
              </a:rPr>
              <a:t>. The Hamming distance d(000, 011) is 2 because </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a:t>
            </a:r>
            <a:endParaRPr/>
          </a:p>
        </p:txBody>
      </p:sp>
      <p:sp>
        <p:nvSpPr>
          <p:cNvPr id="1539" name="Google Shape;1539;p146"/>
          <p:cNvSpPr txBox="1"/>
          <p:nvPr/>
        </p:nvSpPr>
        <p:spPr>
          <a:xfrm>
            <a:off x="1336676" y="0"/>
            <a:ext cx="1480246"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10.4</a:t>
            </a:r>
            <a:endParaRPr/>
          </a:p>
        </p:txBody>
      </p:sp>
      <p:sp>
        <p:nvSpPr>
          <p:cNvPr id="1540" name="Google Shape;1540;p146"/>
          <p:cNvSpPr/>
          <p:nvPr/>
        </p:nvSpPr>
        <p:spPr>
          <a:xfrm>
            <a:off x="356447" y="4537711"/>
            <a:ext cx="10158730" cy="597775"/>
          </a:xfrm>
          <a:prstGeom prst="rect">
            <a:avLst/>
          </a:prstGeom>
          <a:solidFill>
            <a:schemeClr val="lt1"/>
          </a:solid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2.</a:t>
            </a:r>
            <a:r>
              <a:rPr i="1" lang="en-US" sz="3200">
                <a:solidFill>
                  <a:schemeClr val="dk1"/>
                </a:solidFill>
                <a:latin typeface="Times New Roman"/>
                <a:ea typeface="Times New Roman"/>
                <a:cs typeface="Times New Roman"/>
                <a:sym typeface="Times New Roman"/>
              </a:rPr>
              <a:t> The Hamming distance d(10101, 11110) is 3 because</a:t>
            </a:r>
            <a:endParaRPr/>
          </a:p>
        </p:txBody>
      </p:sp>
      <p:pic>
        <p:nvPicPr>
          <p:cNvPr id="1541" name="Google Shape;1541;p146"/>
          <p:cNvPicPr preferRelativeResize="0"/>
          <p:nvPr/>
        </p:nvPicPr>
        <p:blipFill rotWithShape="1">
          <a:blip r:embed="rId3">
            <a:alphaModFix/>
          </a:blip>
          <a:srcRect b="0" l="0" r="0" t="0"/>
          <a:stretch/>
        </p:blipFill>
        <p:spPr>
          <a:xfrm>
            <a:off x="3822700" y="3857625"/>
            <a:ext cx="3399238" cy="376392"/>
          </a:xfrm>
          <a:prstGeom prst="rect">
            <a:avLst/>
          </a:prstGeom>
          <a:noFill/>
          <a:ln cap="flat" cmpd="thickThin" w="57150">
            <a:solidFill>
              <a:schemeClr val="folHlink"/>
            </a:solidFill>
            <a:prstDash val="solid"/>
            <a:miter lim="800000"/>
            <a:headEnd len="sm" w="sm" type="none"/>
            <a:tailEnd len="sm" w="sm" type="none"/>
          </a:ln>
        </p:spPr>
      </p:pic>
      <p:pic>
        <p:nvPicPr>
          <p:cNvPr id="1542" name="Google Shape;1542;p146"/>
          <p:cNvPicPr preferRelativeResize="0"/>
          <p:nvPr/>
        </p:nvPicPr>
        <p:blipFill rotWithShape="1">
          <a:blip r:embed="rId4">
            <a:alphaModFix/>
          </a:blip>
          <a:srcRect b="0" l="0" r="0" t="0"/>
          <a:stretch/>
        </p:blipFill>
        <p:spPr>
          <a:xfrm>
            <a:off x="3118909" y="5544340"/>
            <a:ext cx="4457440" cy="339628"/>
          </a:xfrm>
          <a:prstGeom prst="rect">
            <a:avLst/>
          </a:prstGeom>
          <a:noFill/>
          <a:ln cap="flat" cmpd="thickThin" w="57150">
            <a:solidFill>
              <a:schemeClr val="folHlink"/>
            </a:solidFill>
            <a:prstDash val="solid"/>
            <a:miter lim="800000"/>
            <a:headEnd len="sm" w="sm" type="none"/>
            <a:tailEnd len="sm" w="sm" type="none"/>
          </a:ln>
        </p:spPr>
      </p:pic>
      <p:sp>
        <p:nvSpPr>
          <p:cNvPr id="1543" name="Google Shape;1543;p14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4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550" name="Google Shape;1550;p147"/>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51" name="Google Shape;1551;p147"/>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52" name="Google Shape;1552;p147"/>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53" name="Google Shape;1553;p147"/>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54" name="Google Shape;1554;p147"/>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55" name="Google Shape;1555;p147"/>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556" name="Google Shape;1556;p147"/>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557" name="Google Shape;1557;p147"/>
          <p:cNvCxnSpPr/>
          <p:nvPr/>
        </p:nvCxnSpPr>
        <p:spPr>
          <a:xfrm>
            <a:off x="546100" y="4619625"/>
            <a:ext cx="9534948" cy="0"/>
          </a:xfrm>
          <a:prstGeom prst="straightConnector1">
            <a:avLst/>
          </a:prstGeom>
          <a:noFill/>
          <a:ln cap="flat" cmpd="sng" w="76200">
            <a:solidFill>
              <a:srgbClr val="009900"/>
            </a:solidFill>
            <a:prstDash val="solid"/>
            <a:round/>
            <a:headEnd len="med" w="med" type="none"/>
            <a:tailEnd len="med" w="med" type="none"/>
          </a:ln>
        </p:spPr>
      </p:cxnSp>
      <p:sp>
        <p:nvSpPr>
          <p:cNvPr id="1558" name="Google Shape;1558;p147"/>
          <p:cNvSpPr/>
          <p:nvPr/>
        </p:nvSpPr>
        <p:spPr>
          <a:xfrm>
            <a:off x="579226" y="3042647"/>
            <a:ext cx="9445837" cy="1582660"/>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The minimum Hamming distance is the smallest Hamming distance between</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all possible pairs in a set of words.</a:t>
            </a:r>
            <a:endParaRPr/>
          </a:p>
        </p:txBody>
      </p:sp>
      <p:grpSp>
        <p:nvGrpSpPr>
          <p:cNvPr id="1559" name="Google Shape;1559;p147"/>
          <p:cNvGrpSpPr/>
          <p:nvPr/>
        </p:nvGrpSpPr>
        <p:grpSpPr>
          <a:xfrm>
            <a:off x="623782" y="2232092"/>
            <a:ext cx="1336675" cy="624985"/>
            <a:chOff x="1200" y="1248"/>
            <a:chExt cx="720" cy="357"/>
          </a:xfrm>
        </p:grpSpPr>
        <p:pic>
          <p:nvPicPr>
            <p:cNvPr id="1560" name="Google Shape;1560;p147"/>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561" name="Google Shape;1561;p147"/>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562" name="Google Shape;1562;p14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14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569" name="Google Shape;1569;p148"/>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70" name="Google Shape;1570;p148"/>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71" name="Google Shape;1571;p148"/>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72" name="Google Shape;1572;p148"/>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73" name="Google Shape;1573;p148"/>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74" name="Google Shape;1574;p148"/>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75" name="Google Shape;1575;p148"/>
          <p:cNvSpPr/>
          <p:nvPr/>
        </p:nvSpPr>
        <p:spPr>
          <a:xfrm>
            <a:off x="267335" y="1260475"/>
            <a:ext cx="10158730" cy="1090218"/>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Find the minimum Hamming distance of the coding scheme in Table 10.1.</a:t>
            </a:r>
            <a:endParaRPr/>
          </a:p>
        </p:txBody>
      </p:sp>
      <p:sp>
        <p:nvSpPr>
          <p:cNvPr id="1576" name="Google Shape;1576;p148"/>
          <p:cNvSpPr/>
          <p:nvPr/>
        </p:nvSpPr>
        <p:spPr>
          <a:xfrm>
            <a:off x="267335" y="2436918"/>
            <a:ext cx="10158730" cy="1090218"/>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i="1" lang="en-US" sz="3200">
                <a:solidFill>
                  <a:schemeClr val="dk1"/>
                </a:solidFill>
                <a:latin typeface="Times"/>
                <a:ea typeface="Times"/>
                <a:cs typeface="Times"/>
                <a:sym typeface="Times"/>
              </a:rPr>
              <a:t>We first find all Hamming distances.</a:t>
            </a:r>
            <a:endParaRPr/>
          </a:p>
        </p:txBody>
      </p:sp>
      <p:sp>
        <p:nvSpPr>
          <p:cNvPr id="1577" name="Google Shape;1577;p148"/>
          <p:cNvSpPr txBox="1"/>
          <p:nvPr/>
        </p:nvSpPr>
        <p:spPr>
          <a:xfrm>
            <a:off x="1336676" y="0"/>
            <a:ext cx="1480246"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10.5</a:t>
            </a:r>
            <a:endParaRPr/>
          </a:p>
        </p:txBody>
      </p:sp>
      <p:pic>
        <p:nvPicPr>
          <p:cNvPr id="1578" name="Google Shape;1578;p148"/>
          <p:cNvPicPr preferRelativeResize="0"/>
          <p:nvPr/>
        </p:nvPicPr>
        <p:blipFill rotWithShape="1">
          <a:blip r:embed="rId3">
            <a:alphaModFix/>
          </a:blip>
          <a:srcRect b="0" l="0" r="0" t="0"/>
          <a:stretch/>
        </p:blipFill>
        <p:spPr>
          <a:xfrm>
            <a:off x="341595" y="3685139"/>
            <a:ext cx="10008355" cy="684507"/>
          </a:xfrm>
          <a:prstGeom prst="rect">
            <a:avLst/>
          </a:prstGeom>
          <a:noFill/>
          <a:ln cap="flat" cmpd="thickThin" w="57150">
            <a:solidFill>
              <a:schemeClr val="folHlink"/>
            </a:solidFill>
            <a:prstDash val="solid"/>
            <a:miter lim="800000"/>
            <a:headEnd len="sm" w="sm" type="none"/>
            <a:tailEnd len="sm" w="sm" type="none"/>
          </a:ln>
        </p:spPr>
      </p:pic>
      <p:sp>
        <p:nvSpPr>
          <p:cNvPr id="1579" name="Google Shape;1579;p148"/>
          <p:cNvSpPr/>
          <p:nvPr/>
        </p:nvSpPr>
        <p:spPr>
          <a:xfrm>
            <a:off x="267335" y="4705774"/>
            <a:ext cx="10158730" cy="597775"/>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dk1"/>
                </a:solidFill>
                <a:latin typeface="Times"/>
                <a:ea typeface="Times"/>
                <a:cs typeface="Times"/>
                <a:sym typeface="Times"/>
              </a:rPr>
              <a:t>The d</a:t>
            </a:r>
            <a:r>
              <a:rPr baseline="-25000" i="1" lang="en-US" sz="3200">
                <a:solidFill>
                  <a:schemeClr val="dk1"/>
                </a:solidFill>
                <a:latin typeface="Times"/>
                <a:ea typeface="Times"/>
                <a:cs typeface="Times"/>
                <a:sym typeface="Times"/>
              </a:rPr>
              <a:t>min</a:t>
            </a:r>
            <a:r>
              <a:rPr i="1" lang="en-US" sz="3200">
                <a:solidFill>
                  <a:schemeClr val="dk1"/>
                </a:solidFill>
                <a:latin typeface="Times"/>
                <a:ea typeface="Times"/>
                <a:cs typeface="Times"/>
                <a:sym typeface="Times"/>
              </a:rPr>
              <a:t> in this case is 2.</a:t>
            </a:r>
            <a:endParaRPr/>
          </a:p>
        </p:txBody>
      </p:sp>
      <p:sp>
        <p:nvSpPr>
          <p:cNvPr id="1580" name="Google Shape;1580;p14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5" name="Shape 1585"/>
        <p:cNvGrpSpPr/>
        <p:nvPr/>
      </p:nvGrpSpPr>
      <p:grpSpPr>
        <a:xfrm>
          <a:off x="0" y="0"/>
          <a:ext cx="0" cy="0"/>
          <a:chOff x="0" y="0"/>
          <a:chExt cx="0" cy="0"/>
        </a:xfrm>
      </p:grpSpPr>
      <p:sp>
        <p:nvSpPr>
          <p:cNvPr id="1586" name="Google Shape;1586;p14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587" name="Google Shape;1587;p149"/>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88" name="Google Shape;1588;p149"/>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89" name="Google Shape;1589;p149"/>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90" name="Google Shape;1590;p149"/>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91" name="Google Shape;1591;p149"/>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92" name="Google Shape;1592;p149"/>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593" name="Google Shape;1593;p149"/>
          <p:cNvSpPr/>
          <p:nvPr/>
        </p:nvSpPr>
        <p:spPr>
          <a:xfrm>
            <a:off x="267335" y="1260475"/>
            <a:ext cx="10158730" cy="1090218"/>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Find the minimum Hamming distance of the coding scheme in Table 10.2.</a:t>
            </a:r>
            <a:endParaRPr/>
          </a:p>
        </p:txBody>
      </p:sp>
      <p:sp>
        <p:nvSpPr>
          <p:cNvPr id="1594" name="Google Shape;1594;p149"/>
          <p:cNvSpPr/>
          <p:nvPr/>
        </p:nvSpPr>
        <p:spPr>
          <a:xfrm>
            <a:off x="267335" y="2689013"/>
            <a:ext cx="10158730" cy="1090218"/>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i="1" lang="en-US" sz="3200">
                <a:solidFill>
                  <a:schemeClr val="dk1"/>
                </a:solidFill>
                <a:latin typeface="Times"/>
                <a:ea typeface="Times"/>
                <a:cs typeface="Times"/>
                <a:sym typeface="Times"/>
              </a:rPr>
              <a:t>We first find all the Hamming distances.</a:t>
            </a:r>
            <a:endParaRPr/>
          </a:p>
        </p:txBody>
      </p:sp>
      <p:sp>
        <p:nvSpPr>
          <p:cNvPr id="1595" name="Google Shape;1595;p149"/>
          <p:cNvSpPr/>
          <p:nvPr/>
        </p:nvSpPr>
        <p:spPr>
          <a:xfrm>
            <a:off x="356447" y="5209964"/>
            <a:ext cx="10158730" cy="597775"/>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dk1"/>
                </a:solidFill>
                <a:latin typeface="Times New Roman"/>
                <a:ea typeface="Times New Roman"/>
                <a:cs typeface="Times New Roman"/>
                <a:sym typeface="Times New Roman"/>
              </a:rPr>
              <a:t>The d</a:t>
            </a:r>
            <a:r>
              <a:rPr baseline="-25000" i="1" lang="en-US" sz="3200">
                <a:solidFill>
                  <a:schemeClr val="dk1"/>
                </a:solidFill>
                <a:latin typeface="Times New Roman"/>
                <a:ea typeface="Times New Roman"/>
                <a:cs typeface="Times New Roman"/>
                <a:sym typeface="Times New Roman"/>
              </a:rPr>
              <a:t>min</a:t>
            </a:r>
            <a:r>
              <a:rPr i="1" lang="en-US" sz="3200">
                <a:solidFill>
                  <a:schemeClr val="dk1"/>
                </a:solidFill>
                <a:latin typeface="Times New Roman"/>
                <a:ea typeface="Times New Roman"/>
                <a:cs typeface="Times New Roman"/>
                <a:sym typeface="Times New Roman"/>
              </a:rPr>
              <a:t> in this case is 3.</a:t>
            </a:r>
            <a:endParaRPr/>
          </a:p>
        </p:txBody>
      </p:sp>
      <p:sp>
        <p:nvSpPr>
          <p:cNvPr id="1596" name="Google Shape;1596;p149"/>
          <p:cNvSpPr txBox="1"/>
          <p:nvPr/>
        </p:nvSpPr>
        <p:spPr>
          <a:xfrm>
            <a:off x="1336676" y="0"/>
            <a:ext cx="1480246"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10.6</a:t>
            </a:r>
            <a:endParaRPr/>
          </a:p>
        </p:txBody>
      </p:sp>
      <p:pic>
        <p:nvPicPr>
          <p:cNvPr id="1597" name="Google Shape;1597;p149"/>
          <p:cNvPicPr preferRelativeResize="0"/>
          <p:nvPr/>
        </p:nvPicPr>
        <p:blipFill rotWithShape="1">
          <a:blip r:embed="rId3">
            <a:alphaModFix/>
          </a:blip>
          <a:srcRect b="0" l="0" r="0" t="0"/>
          <a:stretch/>
        </p:blipFill>
        <p:spPr>
          <a:xfrm>
            <a:off x="699899" y="4159568"/>
            <a:ext cx="9291747" cy="714269"/>
          </a:xfrm>
          <a:prstGeom prst="rect">
            <a:avLst/>
          </a:prstGeom>
          <a:noFill/>
          <a:ln cap="flat" cmpd="thickThin" w="57150">
            <a:solidFill>
              <a:schemeClr val="folHlink"/>
            </a:solidFill>
            <a:prstDash val="solid"/>
            <a:miter lim="800000"/>
            <a:headEnd len="sm" w="sm" type="none"/>
            <a:tailEnd len="sm" w="sm" type="none"/>
          </a:ln>
        </p:spPr>
      </p:pic>
      <p:sp>
        <p:nvSpPr>
          <p:cNvPr id="1598" name="Google Shape;1598;p14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5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605" name="Google Shape;1605;p150"/>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06" name="Google Shape;1606;p150"/>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07" name="Google Shape;1607;p150"/>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08" name="Google Shape;1608;p150"/>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09" name="Google Shape;1609;p150"/>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10" name="Google Shape;1610;p150"/>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611" name="Google Shape;1611;p150"/>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612" name="Google Shape;1612;p150"/>
          <p:cNvCxnSpPr/>
          <p:nvPr/>
        </p:nvCxnSpPr>
        <p:spPr>
          <a:xfrm>
            <a:off x="546100" y="4848225"/>
            <a:ext cx="9534948" cy="0"/>
          </a:xfrm>
          <a:prstGeom prst="straightConnector1">
            <a:avLst/>
          </a:prstGeom>
          <a:noFill/>
          <a:ln cap="flat" cmpd="sng" w="76200">
            <a:solidFill>
              <a:srgbClr val="009900"/>
            </a:solidFill>
            <a:prstDash val="solid"/>
            <a:round/>
            <a:headEnd len="med" w="med" type="none"/>
            <a:tailEnd len="med" w="med" type="none"/>
          </a:ln>
        </p:spPr>
      </p:cxnSp>
      <p:sp>
        <p:nvSpPr>
          <p:cNvPr id="1613" name="Google Shape;1613;p150"/>
          <p:cNvSpPr/>
          <p:nvPr/>
        </p:nvSpPr>
        <p:spPr>
          <a:xfrm>
            <a:off x="579226" y="3042647"/>
            <a:ext cx="9445837" cy="1767326"/>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600">
                <a:solidFill>
                  <a:schemeClr val="dk1"/>
                </a:solidFill>
                <a:latin typeface="Libre Baskerville"/>
                <a:ea typeface="Libre Baskerville"/>
                <a:cs typeface="Libre Baskerville"/>
                <a:sym typeface="Libre Baskerville"/>
              </a:rPr>
              <a:t>To guarantee the detection of up to s errors in all cases, the minimum Hamming distance in a block </a:t>
            </a:r>
            <a:br>
              <a:rPr lang="en-US" sz="3600">
                <a:solidFill>
                  <a:schemeClr val="dk1"/>
                </a:solidFill>
                <a:latin typeface="Libre Baskerville"/>
                <a:ea typeface="Libre Baskerville"/>
                <a:cs typeface="Libre Baskerville"/>
                <a:sym typeface="Libre Baskerville"/>
              </a:rPr>
            </a:br>
            <a:r>
              <a:rPr lang="en-US" sz="3600">
                <a:solidFill>
                  <a:schemeClr val="dk1"/>
                </a:solidFill>
                <a:latin typeface="Libre Baskerville"/>
                <a:ea typeface="Libre Baskerville"/>
                <a:cs typeface="Libre Baskerville"/>
                <a:sym typeface="Libre Baskerville"/>
              </a:rPr>
              <a:t>code must be d</a:t>
            </a:r>
            <a:r>
              <a:rPr baseline="-25000" lang="en-US" sz="3600">
                <a:solidFill>
                  <a:schemeClr val="dk1"/>
                </a:solidFill>
                <a:latin typeface="Libre Baskerville"/>
                <a:ea typeface="Libre Baskerville"/>
                <a:cs typeface="Libre Baskerville"/>
                <a:sym typeface="Libre Baskerville"/>
              </a:rPr>
              <a:t>min</a:t>
            </a:r>
            <a:r>
              <a:rPr lang="en-US" sz="3600">
                <a:solidFill>
                  <a:schemeClr val="dk1"/>
                </a:solidFill>
                <a:latin typeface="Libre Baskerville"/>
                <a:ea typeface="Libre Baskerville"/>
                <a:cs typeface="Libre Baskerville"/>
                <a:sym typeface="Libre Baskerville"/>
              </a:rPr>
              <a:t> = s + 1.</a:t>
            </a:r>
            <a:endParaRPr/>
          </a:p>
        </p:txBody>
      </p:sp>
      <p:grpSp>
        <p:nvGrpSpPr>
          <p:cNvPr id="1614" name="Google Shape;1614;p150"/>
          <p:cNvGrpSpPr/>
          <p:nvPr/>
        </p:nvGrpSpPr>
        <p:grpSpPr>
          <a:xfrm>
            <a:off x="623782" y="2232092"/>
            <a:ext cx="1336675" cy="624985"/>
            <a:chOff x="1200" y="1248"/>
            <a:chExt cx="720" cy="357"/>
          </a:xfrm>
        </p:grpSpPr>
        <p:pic>
          <p:nvPicPr>
            <p:cNvPr id="1615" name="Google Shape;1615;p150"/>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616" name="Google Shape;1616;p150"/>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617" name="Google Shape;1617;p15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15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624" name="Google Shape;1624;p151"/>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25" name="Google Shape;1625;p151"/>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26" name="Google Shape;1626;p151"/>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27" name="Google Shape;1627;p151"/>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28" name="Google Shape;1628;p151"/>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29" name="Google Shape;1629;p151"/>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30" name="Google Shape;1630;p151"/>
          <p:cNvSpPr/>
          <p:nvPr/>
        </p:nvSpPr>
        <p:spPr>
          <a:xfrm>
            <a:off x="267335" y="1260475"/>
            <a:ext cx="10158730" cy="3552430"/>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The minimum Hamming distance for our first code scheme (Table 10.1) is 2. This code guarantees detection of only a single error. For example, if the third codeword (101) is sent and one error occurs, the received codeword does not match any valid codeword. If two errors occur, however, the received codeword may match a valid codeword and the errors are not detected.</a:t>
            </a:r>
            <a:endParaRPr/>
          </a:p>
        </p:txBody>
      </p:sp>
      <p:sp>
        <p:nvSpPr>
          <p:cNvPr id="1631" name="Google Shape;1631;p151"/>
          <p:cNvSpPr txBox="1"/>
          <p:nvPr/>
        </p:nvSpPr>
        <p:spPr>
          <a:xfrm>
            <a:off x="1336676" y="0"/>
            <a:ext cx="1480246"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10.7</a:t>
            </a:r>
            <a:endParaRPr/>
          </a:p>
        </p:txBody>
      </p:sp>
      <p:sp>
        <p:nvSpPr>
          <p:cNvPr id="1632" name="Google Shape;1632;p15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7" name="Shape 1637"/>
        <p:cNvGrpSpPr/>
        <p:nvPr/>
      </p:nvGrpSpPr>
      <p:grpSpPr>
        <a:xfrm>
          <a:off x="0" y="0"/>
          <a:ext cx="0" cy="0"/>
          <a:chOff x="0" y="0"/>
          <a:chExt cx="0" cy="0"/>
        </a:xfrm>
      </p:grpSpPr>
      <p:sp>
        <p:nvSpPr>
          <p:cNvPr id="1638" name="Google Shape;1638;p15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639" name="Google Shape;1639;p152"/>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40" name="Google Shape;1640;p152"/>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41" name="Google Shape;1641;p152"/>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42" name="Google Shape;1642;p152"/>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43" name="Google Shape;1643;p152"/>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44" name="Google Shape;1644;p152"/>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45" name="Google Shape;1645;p152"/>
          <p:cNvSpPr/>
          <p:nvPr/>
        </p:nvSpPr>
        <p:spPr>
          <a:xfrm>
            <a:off x="267335" y="1260475"/>
            <a:ext cx="10158730" cy="4537315"/>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Our second block code scheme (Table 10.2) has d</a:t>
            </a:r>
            <a:r>
              <a:rPr baseline="-25000" i="1" lang="en-US" sz="3200">
                <a:solidFill>
                  <a:schemeClr val="dk1"/>
                </a:solidFill>
                <a:latin typeface="Times New Roman"/>
                <a:ea typeface="Times New Roman"/>
                <a:cs typeface="Times New Roman"/>
                <a:sym typeface="Times New Roman"/>
              </a:rPr>
              <a:t>min</a:t>
            </a:r>
            <a:r>
              <a:rPr i="1" lang="en-US" sz="3200">
                <a:solidFill>
                  <a:schemeClr val="dk1"/>
                </a:solidFill>
                <a:latin typeface="Times New Roman"/>
                <a:ea typeface="Times New Roman"/>
                <a:cs typeface="Times New Roman"/>
                <a:sym typeface="Times New Roman"/>
              </a:rPr>
              <a:t> = 3. This code can detect up to two errors. Again, we see that when any of the valid codewords is sent, two errors create a codeword which is not in the table of valid codewords. The receiver cannot be fooled. </a:t>
            </a:r>
            <a:endParaRPr/>
          </a:p>
          <a:p>
            <a:pPr indent="0" lvl="0" marL="0" marR="0" rtl="0" algn="just">
              <a:spcBef>
                <a:spcPts val="0"/>
              </a:spcBef>
              <a:spcAft>
                <a:spcPts val="0"/>
              </a:spcAft>
              <a:buNone/>
            </a:pPr>
            <a:r>
              <a:t/>
            </a:r>
            <a:endParaRPr i="1" sz="32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However, some combinations of three errors change a valid codeword to another valid codeword. The receiver accepts the received codeword and the errors are undetected.</a:t>
            </a:r>
            <a:endParaRPr/>
          </a:p>
        </p:txBody>
      </p:sp>
      <p:sp>
        <p:nvSpPr>
          <p:cNvPr id="1646" name="Google Shape;1646;p152"/>
          <p:cNvSpPr txBox="1"/>
          <p:nvPr/>
        </p:nvSpPr>
        <p:spPr>
          <a:xfrm>
            <a:off x="1336676" y="0"/>
            <a:ext cx="1480246"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10.8</a:t>
            </a:r>
            <a:endParaRPr/>
          </a:p>
        </p:txBody>
      </p:sp>
      <p:sp>
        <p:nvSpPr>
          <p:cNvPr id="1647" name="Google Shape;1647;p15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1920367" y="371347"/>
            <a:ext cx="3502533" cy="720069"/>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6.1</a:t>
            </a:r>
            <a:endParaRPr/>
          </a:p>
        </p:txBody>
      </p:sp>
      <p:sp>
        <p:nvSpPr>
          <p:cNvPr id="240" name="Google Shape;240;p27"/>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41" name="Google Shape;241;p27"/>
          <p:cNvSpPr/>
          <p:nvPr/>
        </p:nvSpPr>
        <p:spPr>
          <a:xfrm>
            <a:off x="774839" y="2062745"/>
            <a:ext cx="9144000" cy="1715770"/>
          </a:xfrm>
          <a:custGeom>
            <a:rect b="b" l="l" r="r" t="t"/>
            <a:pathLst>
              <a:path extrusionOk="0" h="1715770" w="9144000">
                <a:moveTo>
                  <a:pt x="9144000" y="0"/>
                </a:moveTo>
                <a:lnTo>
                  <a:pt x="0" y="0"/>
                </a:lnTo>
                <a:lnTo>
                  <a:pt x="0" y="857250"/>
                </a:lnTo>
                <a:lnTo>
                  <a:pt x="0" y="858012"/>
                </a:lnTo>
                <a:lnTo>
                  <a:pt x="0" y="1715262"/>
                </a:lnTo>
                <a:lnTo>
                  <a:pt x="9144000" y="1715262"/>
                </a:lnTo>
                <a:lnTo>
                  <a:pt x="9144000" y="858012"/>
                </a:lnTo>
                <a:lnTo>
                  <a:pt x="9144000" y="857250"/>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42" name="Google Shape;242;p27"/>
          <p:cNvSpPr txBox="1"/>
          <p:nvPr/>
        </p:nvSpPr>
        <p:spPr>
          <a:xfrm>
            <a:off x="1082173" y="1266825"/>
            <a:ext cx="8531860" cy="5337359"/>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Assume that a voice channel occupies a bandwidth of 4  kHz. We need to combine three voice channels into a link  with a bandwidth of 12 kHz, from 20 to 32 kHz. Show the  configuration, using the frequency domain. Assume there  are no guard bands.</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1200"/>
              </a:spcBef>
              <a:spcAft>
                <a:spcPts val="0"/>
              </a:spcAft>
              <a:buNone/>
            </a:pPr>
            <a:r>
              <a:rPr b="1" i="1" lang="en-US" sz="2800">
                <a:solidFill>
                  <a:srgbClr val="FF0000"/>
                </a:solidFill>
                <a:latin typeface="Times New Roman"/>
                <a:ea typeface="Times New Roman"/>
                <a:cs typeface="Times New Roman"/>
                <a:sym typeface="Times New Roman"/>
              </a:rPr>
              <a:t>Solution</a:t>
            </a:r>
            <a:endParaRPr sz="2800">
              <a:solidFill>
                <a:schemeClr val="dk1"/>
              </a:solidFill>
              <a:latin typeface="Times New Roman"/>
              <a:ea typeface="Times New Roman"/>
              <a:cs typeface="Times New Roman"/>
              <a:sym typeface="Times New Roman"/>
            </a:endParaRPr>
          </a:p>
          <a:p>
            <a:pPr indent="0" lvl="0" marL="12700" marR="17399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We shift (modulate) each of the three voice channels to a  different bandwidth, as shown in Figure 6.6. We use the  20- to 24-kHz bandwidth for the first channel, the 24- to  28-kHz bandwidth for the second channel, and the 28- to  32-kHz bandwidth for the third one. Then we combine  them as shown in Figure 6.6.</a:t>
            </a:r>
            <a:endParaRPr sz="2800">
              <a:solidFill>
                <a:schemeClr val="dk1"/>
              </a:solidFill>
              <a:latin typeface="Times New Roman"/>
              <a:ea typeface="Times New Roman"/>
              <a:cs typeface="Times New Roman"/>
              <a:sym typeface="Times New Roman"/>
            </a:endParaRPr>
          </a:p>
        </p:txBody>
      </p:sp>
      <p:sp>
        <p:nvSpPr>
          <p:cNvPr id="243" name="Google Shape;243;p2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p15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654" name="Google Shape;1654;p153"/>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655" name="Google Shape;1655;p153"/>
          <p:cNvSpPr txBox="1"/>
          <p:nvPr/>
        </p:nvSpPr>
        <p:spPr>
          <a:xfrm>
            <a:off x="356447" y="840317"/>
            <a:ext cx="8209909"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10.8  </a:t>
            </a:r>
            <a:r>
              <a:rPr i="1" lang="en-US" sz="2300">
                <a:solidFill>
                  <a:schemeClr val="dk1"/>
                </a:solidFill>
                <a:latin typeface="Times New Roman"/>
                <a:ea typeface="Times New Roman"/>
                <a:cs typeface="Times New Roman"/>
                <a:sym typeface="Times New Roman"/>
              </a:rPr>
              <a:t>Geometric concept for finding d</a:t>
            </a:r>
            <a:r>
              <a:rPr baseline="-25000" i="1" lang="en-US" sz="2300">
                <a:solidFill>
                  <a:schemeClr val="dk1"/>
                </a:solidFill>
                <a:latin typeface="Times New Roman"/>
                <a:ea typeface="Times New Roman"/>
                <a:cs typeface="Times New Roman"/>
                <a:sym typeface="Times New Roman"/>
              </a:rPr>
              <a:t>min</a:t>
            </a:r>
            <a:r>
              <a:rPr i="1" lang="en-US" sz="2300">
                <a:solidFill>
                  <a:schemeClr val="dk1"/>
                </a:solidFill>
                <a:latin typeface="Times New Roman"/>
                <a:ea typeface="Times New Roman"/>
                <a:cs typeface="Times New Roman"/>
                <a:sym typeface="Times New Roman"/>
              </a:rPr>
              <a:t> in error detection</a:t>
            </a:r>
            <a:endParaRPr/>
          </a:p>
        </p:txBody>
      </p:sp>
      <p:cxnSp>
        <p:nvCxnSpPr>
          <p:cNvPr id="1656" name="Google Shape;1656;p153"/>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657" name="Google Shape;1657;p153"/>
          <p:cNvPicPr preferRelativeResize="0"/>
          <p:nvPr/>
        </p:nvPicPr>
        <p:blipFill rotWithShape="1">
          <a:blip r:embed="rId3">
            <a:alphaModFix/>
          </a:blip>
          <a:srcRect b="0" l="0" r="0" t="0"/>
          <a:stretch/>
        </p:blipFill>
        <p:spPr>
          <a:xfrm>
            <a:off x="267335" y="2174320"/>
            <a:ext cx="9952660" cy="4128056"/>
          </a:xfrm>
          <a:prstGeom prst="rect">
            <a:avLst/>
          </a:prstGeom>
          <a:noFill/>
          <a:ln>
            <a:noFill/>
          </a:ln>
        </p:spPr>
      </p:pic>
      <p:sp>
        <p:nvSpPr>
          <p:cNvPr id="1658" name="Google Shape;1658;p15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3" name="Shape 1663"/>
        <p:cNvGrpSpPr/>
        <p:nvPr/>
      </p:nvGrpSpPr>
      <p:grpSpPr>
        <a:xfrm>
          <a:off x="0" y="0"/>
          <a:ext cx="0" cy="0"/>
          <a:chOff x="0" y="0"/>
          <a:chExt cx="0" cy="0"/>
        </a:xfrm>
      </p:grpSpPr>
      <p:sp>
        <p:nvSpPr>
          <p:cNvPr id="1664" name="Google Shape;1664;p15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665" name="Google Shape;1665;p154"/>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666" name="Google Shape;1666;p154"/>
          <p:cNvSpPr txBox="1"/>
          <p:nvPr/>
        </p:nvSpPr>
        <p:spPr>
          <a:xfrm>
            <a:off x="356447" y="840317"/>
            <a:ext cx="834802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10.9  </a:t>
            </a:r>
            <a:r>
              <a:rPr i="1" lang="en-US" sz="2300">
                <a:solidFill>
                  <a:schemeClr val="dk1"/>
                </a:solidFill>
                <a:latin typeface="Times New Roman"/>
                <a:ea typeface="Times New Roman"/>
                <a:cs typeface="Times New Roman"/>
                <a:sym typeface="Times New Roman"/>
              </a:rPr>
              <a:t>Geometric concept for finding d</a:t>
            </a:r>
            <a:r>
              <a:rPr baseline="-25000" i="1" lang="en-US" sz="2300">
                <a:solidFill>
                  <a:schemeClr val="dk1"/>
                </a:solidFill>
                <a:latin typeface="Times New Roman"/>
                <a:ea typeface="Times New Roman"/>
                <a:cs typeface="Times New Roman"/>
                <a:sym typeface="Times New Roman"/>
              </a:rPr>
              <a:t>min</a:t>
            </a:r>
            <a:r>
              <a:rPr i="1" lang="en-US" sz="2300">
                <a:solidFill>
                  <a:schemeClr val="dk1"/>
                </a:solidFill>
                <a:latin typeface="Times New Roman"/>
                <a:ea typeface="Times New Roman"/>
                <a:cs typeface="Times New Roman"/>
                <a:sym typeface="Times New Roman"/>
              </a:rPr>
              <a:t> in error correction</a:t>
            </a:r>
            <a:endParaRPr/>
          </a:p>
        </p:txBody>
      </p:sp>
      <p:cxnSp>
        <p:nvCxnSpPr>
          <p:cNvPr id="1667" name="Google Shape;1667;p154"/>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668" name="Google Shape;1668;p154"/>
          <p:cNvPicPr preferRelativeResize="0"/>
          <p:nvPr/>
        </p:nvPicPr>
        <p:blipFill rotWithShape="1">
          <a:blip r:embed="rId3">
            <a:alphaModFix/>
          </a:blip>
          <a:srcRect b="0" l="0" r="0" t="0"/>
          <a:stretch/>
        </p:blipFill>
        <p:spPr>
          <a:xfrm>
            <a:off x="178224" y="2372145"/>
            <a:ext cx="10069618" cy="3426041"/>
          </a:xfrm>
          <a:prstGeom prst="rect">
            <a:avLst/>
          </a:prstGeom>
          <a:noFill/>
          <a:ln>
            <a:noFill/>
          </a:ln>
        </p:spPr>
      </p:pic>
      <p:sp>
        <p:nvSpPr>
          <p:cNvPr id="1669" name="Google Shape;1669;p15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4" name="Shape 1674"/>
        <p:cNvGrpSpPr/>
        <p:nvPr/>
      </p:nvGrpSpPr>
      <p:grpSpPr>
        <a:xfrm>
          <a:off x="0" y="0"/>
          <a:ext cx="0" cy="0"/>
          <a:chOff x="0" y="0"/>
          <a:chExt cx="0" cy="0"/>
        </a:xfrm>
      </p:grpSpPr>
      <p:sp>
        <p:nvSpPr>
          <p:cNvPr id="1675" name="Google Shape;1675;p15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676" name="Google Shape;1676;p155"/>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77" name="Google Shape;1677;p155"/>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78" name="Google Shape;1678;p155"/>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79" name="Google Shape;1679;p155"/>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80" name="Google Shape;1680;p155"/>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81" name="Google Shape;1681;p155"/>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682" name="Google Shape;1682;p155"/>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683" name="Google Shape;1683;p155"/>
          <p:cNvCxnSpPr/>
          <p:nvPr/>
        </p:nvCxnSpPr>
        <p:spPr>
          <a:xfrm>
            <a:off x="546100" y="4848225"/>
            <a:ext cx="9534948" cy="0"/>
          </a:xfrm>
          <a:prstGeom prst="straightConnector1">
            <a:avLst/>
          </a:prstGeom>
          <a:noFill/>
          <a:ln cap="flat" cmpd="sng" w="76200">
            <a:solidFill>
              <a:srgbClr val="009900"/>
            </a:solidFill>
            <a:prstDash val="solid"/>
            <a:round/>
            <a:headEnd len="med" w="med" type="none"/>
            <a:tailEnd len="med" w="med" type="none"/>
          </a:ln>
        </p:spPr>
      </p:cxnSp>
      <p:sp>
        <p:nvSpPr>
          <p:cNvPr id="1684" name="Google Shape;1684;p155"/>
          <p:cNvSpPr/>
          <p:nvPr/>
        </p:nvSpPr>
        <p:spPr>
          <a:xfrm>
            <a:off x="579226" y="3042647"/>
            <a:ext cx="9445837" cy="1767326"/>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600">
                <a:solidFill>
                  <a:schemeClr val="dk1"/>
                </a:solidFill>
                <a:latin typeface="Libre Baskerville"/>
                <a:ea typeface="Libre Baskerville"/>
                <a:cs typeface="Libre Baskerville"/>
                <a:sym typeface="Libre Baskerville"/>
              </a:rPr>
              <a:t>To guarantee correction of up to </a:t>
            </a:r>
            <a:r>
              <a:rPr i="1" lang="en-US" sz="3600">
                <a:solidFill>
                  <a:schemeClr val="dk1"/>
                </a:solidFill>
                <a:latin typeface="Libre Baskerville"/>
                <a:ea typeface="Libre Baskerville"/>
                <a:cs typeface="Libre Baskerville"/>
                <a:sym typeface="Libre Baskerville"/>
              </a:rPr>
              <a:t>t</a:t>
            </a:r>
            <a:r>
              <a:rPr lang="en-US" sz="3600">
                <a:solidFill>
                  <a:schemeClr val="dk1"/>
                </a:solidFill>
                <a:latin typeface="Libre Baskerville"/>
                <a:ea typeface="Libre Baskerville"/>
                <a:cs typeface="Libre Baskerville"/>
                <a:sym typeface="Libre Baskerville"/>
              </a:rPr>
              <a:t> errors in all cases, the minimum Hamming distance in a block code </a:t>
            </a:r>
            <a:br>
              <a:rPr lang="en-US" sz="3600">
                <a:solidFill>
                  <a:schemeClr val="dk1"/>
                </a:solidFill>
                <a:latin typeface="Libre Baskerville"/>
                <a:ea typeface="Libre Baskerville"/>
                <a:cs typeface="Libre Baskerville"/>
                <a:sym typeface="Libre Baskerville"/>
              </a:rPr>
            </a:br>
            <a:r>
              <a:rPr lang="en-US" sz="3600">
                <a:solidFill>
                  <a:schemeClr val="dk1"/>
                </a:solidFill>
                <a:latin typeface="Libre Baskerville"/>
                <a:ea typeface="Libre Baskerville"/>
                <a:cs typeface="Libre Baskerville"/>
                <a:sym typeface="Libre Baskerville"/>
              </a:rPr>
              <a:t>must be d</a:t>
            </a:r>
            <a:r>
              <a:rPr baseline="-25000" lang="en-US" sz="3600">
                <a:solidFill>
                  <a:schemeClr val="dk1"/>
                </a:solidFill>
                <a:latin typeface="Libre Baskerville"/>
                <a:ea typeface="Libre Baskerville"/>
                <a:cs typeface="Libre Baskerville"/>
                <a:sym typeface="Libre Baskerville"/>
              </a:rPr>
              <a:t>min</a:t>
            </a:r>
            <a:r>
              <a:rPr lang="en-US" sz="3600">
                <a:solidFill>
                  <a:schemeClr val="dk1"/>
                </a:solidFill>
                <a:latin typeface="Libre Baskerville"/>
                <a:ea typeface="Libre Baskerville"/>
                <a:cs typeface="Libre Baskerville"/>
                <a:sym typeface="Libre Baskerville"/>
              </a:rPr>
              <a:t> = 2</a:t>
            </a:r>
            <a:r>
              <a:rPr i="1" lang="en-US" sz="3600">
                <a:solidFill>
                  <a:schemeClr val="dk1"/>
                </a:solidFill>
                <a:latin typeface="Libre Baskerville"/>
                <a:ea typeface="Libre Baskerville"/>
                <a:cs typeface="Libre Baskerville"/>
                <a:sym typeface="Libre Baskerville"/>
              </a:rPr>
              <a:t>t</a:t>
            </a:r>
            <a:r>
              <a:rPr lang="en-US" sz="3600">
                <a:solidFill>
                  <a:schemeClr val="dk1"/>
                </a:solidFill>
                <a:latin typeface="Libre Baskerville"/>
                <a:ea typeface="Libre Baskerville"/>
                <a:cs typeface="Libre Baskerville"/>
                <a:sym typeface="Libre Baskerville"/>
              </a:rPr>
              <a:t> + 1.</a:t>
            </a:r>
            <a:endParaRPr/>
          </a:p>
        </p:txBody>
      </p:sp>
      <p:grpSp>
        <p:nvGrpSpPr>
          <p:cNvPr id="1685" name="Google Shape;1685;p155"/>
          <p:cNvGrpSpPr/>
          <p:nvPr/>
        </p:nvGrpSpPr>
        <p:grpSpPr>
          <a:xfrm>
            <a:off x="623782" y="2148061"/>
            <a:ext cx="1336675" cy="624985"/>
            <a:chOff x="1200" y="1248"/>
            <a:chExt cx="720" cy="357"/>
          </a:xfrm>
        </p:grpSpPr>
        <p:pic>
          <p:nvPicPr>
            <p:cNvPr id="1686" name="Google Shape;1686;p155"/>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687" name="Google Shape;1687;p155"/>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688" name="Google Shape;1688;p15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15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695" name="Google Shape;1695;p156"/>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96" name="Google Shape;1696;p156"/>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97" name="Google Shape;1697;p156"/>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98" name="Google Shape;1698;p156"/>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699" name="Google Shape;1699;p156"/>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00" name="Google Shape;1700;p156"/>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01" name="Google Shape;1701;p156"/>
          <p:cNvSpPr/>
          <p:nvPr/>
        </p:nvSpPr>
        <p:spPr>
          <a:xfrm>
            <a:off x="241300" y="1495425"/>
            <a:ext cx="10158730" cy="1090218"/>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A code scheme has a Hamming distance d</a:t>
            </a:r>
            <a:r>
              <a:rPr baseline="-25000" i="1" lang="en-US" sz="3200">
                <a:solidFill>
                  <a:schemeClr val="dk1"/>
                </a:solidFill>
                <a:latin typeface="Times New Roman"/>
                <a:ea typeface="Times New Roman"/>
                <a:cs typeface="Times New Roman"/>
                <a:sym typeface="Times New Roman"/>
              </a:rPr>
              <a:t>min</a:t>
            </a:r>
            <a:r>
              <a:rPr i="1" lang="en-US" sz="3200">
                <a:solidFill>
                  <a:schemeClr val="dk1"/>
                </a:solidFill>
                <a:latin typeface="Times New Roman"/>
                <a:ea typeface="Times New Roman"/>
                <a:cs typeface="Times New Roman"/>
                <a:sym typeface="Times New Roman"/>
              </a:rPr>
              <a:t> = 4. What is the error detection and correction capability of this scheme?</a:t>
            </a:r>
            <a:endParaRPr/>
          </a:p>
        </p:txBody>
      </p:sp>
      <p:sp>
        <p:nvSpPr>
          <p:cNvPr id="1702" name="Google Shape;1702;p156"/>
          <p:cNvSpPr/>
          <p:nvPr/>
        </p:nvSpPr>
        <p:spPr>
          <a:xfrm>
            <a:off x="165100" y="2943225"/>
            <a:ext cx="10426065" cy="3059988"/>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i="1" lang="en-US" sz="3200">
                <a:solidFill>
                  <a:schemeClr val="dk1"/>
                </a:solidFill>
                <a:latin typeface="Times"/>
                <a:ea typeface="Times"/>
                <a:cs typeface="Times"/>
                <a:sym typeface="Times"/>
              </a:rPr>
              <a:t>This code guarantees the detection of up to </a:t>
            </a:r>
            <a:r>
              <a:rPr i="1" lang="en-US" sz="3200">
                <a:solidFill>
                  <a:schemeClr val="hlink"/>
                </a:solidFill>
                <a:latin typeface="Times"/>
                <a:ea typeface="Times"/>
                <a:cs typeface="Times"/>
                <a:sym typeface="Times"/>
              </a:rPr>
              <a:t>three</a:t>
            </a:r>
            <a:r>
              <a:rPr i="1" lang="en-US" sz="3200">
                <a:solidFill>
                  <a:schemeClr val="dk1"/>
                </a:solidFill>
                <a:latin typeface="Times"/>
                <a:ea typeface="Times"/>
                <a:cs typeface="Times"/>
                <a:sym typeface="Times"/>
              </a:rPr>
              <a:t> errors</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(s = 3), but it can correct up to </a:t>
            </a:r>
            <a:r>
              <a:rPr i="1" lang="en-US" sz="3200">
                <a:solidFill>
                  <a:schemeClr val="hlink"/>
                </a:solidFill>
                <a:latin typeface="Times"/>
                <a:ea typeface="Times"/>
                <a:cs typeface="Times"/>
                <a:sym typeface="Times"/>
              </a:rPr>
              <a:t>one</a:t>
            </a:r>
            <a:r>
              <a:rPr i="1" lang="en-US" sz="3200">
                <a:solidFill>
                  <a:schemeClr val="dk1"/>
                </a:solidFill>
                <a:latin typeface="Times"/>
                <a:ea typeface="Times"/>
                <a:cs typeface="Times"/>
                <a:sym typeface="Times"/>
              </a:rPr>
              <a:t> error. In other words, </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if this code is used for error correction, part of its capability is wasted. Error correction codes need to have an odd minimum distance (3, 5, 7, . . . ). </a:t>
            </a:r>
            <a:endParaRPr/>
          </a:p>
        </p:txBody>
      </p:sp>
      <p:sp>
        <p:nvSpPr>
          <p:cNvPr id="1703" name="Google Shape;1703;p156"/>
          <p:cNvSpPr txBox="1"/>
          <p:nvPr/>
        </p:nvSpPr>
        <p:spPr>
          <a:xfrm>
            <a:off x="1336676" y="364250"/>
            <a:ext cx="2467696" cy="597775"/>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Example 10.9</a:t>
            </a:r>
            <a:endParaRPr/>
          </a:p>
        </p:txBody>
      </p:sp>
      <p:sp>
        <p:nvSpPr>
          <p:cNvPr id="1704" name="Google Shape;1704;p15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9" name="Shape 1709"/>
        <p:cNvGrpSpPr/>
        <p:nvPr/>
      </p:nvGrpSpPr>
      <p:grpSpPr>
        <a:xfrm>
          <a:off x="0" y="0"/>
          <a:ext cx="0" cy="0"/>
          <a:chOff x="0" y="0"/>
          <a:chExt cx="0" cy="0"/>
        </a:xfrm>
      </p:grpSpPr>
      <p:sp>
        <p:nvSpPr>
          <p:cNvPr id="1710" name="Google Shape;1710;p15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711" name="Google Shape;1711;p157"/>
          <p:cNvSpPr/>
          <p:nvPr/>
        </p:nvSpPr>
        <p:spPr>
          <a:xfrm>
            <a:off x="317500" y="276224"/>
            <a:ext cx="8763000" cy="1236345"/>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712" name="Google Shape;1712;p157"/>
          <p:cNvSpPr txBox="1"/>
          <p:nvPr/>
        </p:nvSpPr>
        <p:spPr>
          <a:xfrm>
            <a:off x="267335" y="448169"/>
            <a:ext cx="5920692" cy="6593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3600">
                <a:solidFill>
                  <a:schemeClr val="dk1"/>
                </a:solidFill>
                <a:latin typeface="Times"/>
                <a:ea typeface="Times"/>
                <a:cs typeface="Times"/>
                <a:sym typeface="Times"/>
              </a:rPr>
              <a:t>10-3   LINEAR BLOCK CODES</a:t>
            </a:r>
            <a:endParaRPr/>
          </a:p>
        </p:txBody>
      </p:sp>
      <p:sp>
        <p:nvSpPr>
          <p:cNvPr id="1713" name="Google Shape;1713;p157"/>
          <p:cNvSpPr txBox="1"/>
          <p:nvPr/>
        </p:nvSpPr>
        <p:spPr>
          <a:xfrm>
            <a:off x="9624060" y="7058661"/>
            <a:ext cx="210732" cy="428498"/>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1714" name="Google Shape;1714;p157"/>
          <p:cNvSpPr/>
          <p:nvPr/>
        </p:nvSpPr>
        <p:spPr>
          <a:xfrm>
            <a:off x="267335" y="1596602"/>
            <a:ext cx="9624060" cy="2075103"/>
          </a:xfrm>
          <a:prstGeom prst="rect">
            <a:avLst/>
          </a:prstGeom>
          <a:noFill/>
          <a:ln>
            <a:noFill/>
          </a:ln>
        </p:spPr>
        <p:txBody>
          <a:bodyPr anchorCtr="0" anchor="ctr"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Almost all block codes used today belong to a subset called </a:t>
            </a:r>
            <a:r>
              <a:rPr i="1" lang="en-US" sz="3200">
                <a:solidFill>
                  <a:schemeClr val="hlink"/>
                </a:solidFill>
                <a:latin typeface="Times New Roman"/>
                <a:ea typeface="Times New Roman"/>
                <a:cs typeface="Times New Roman"/>
                <a:sym typeface="Times New Roman"/>
              </a:rPr>
              <a:t>linear block codes</a:t>
            </a:r>
            <a:r>
              <a:rPr i="1" lang="en-US" sz="3200">
                <a:solidFill>
                  <a:schemeClr val="dk1"/>
                </a:solidFill>
                <a:latin typeface="Times New Roman"/>
                <a:ea typeface="Times New Roman"/>
                <a:cs typeface="Times New Roman"/>
                <a:sym typeface="Times New Roman"/>
              </a:rPr>
              <a:t>. A linear block code is a code in which the exclusive OR (addition modulo-2) of two valid codewords creates another valid codeword.</a:t>
            </a:r>
            <a:endParaRPr/>
          </a:p>
        </p:txBody>
      </p:sp>
      <p:sp>
        <p:nvSpPr>
          <p:cNvPr id="1715" name="Google Shape;1715;p157"/>
          <p:cNvSpPr/>
          <p:nvPr/>
        </p:nvSpPr>
        <p:spPr>
          <a:xfrm>
            <a:off x="178223" y="5160945"/>
            <a:ext cx="7841827" cy="936329"/>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Clr>
                <a:schemeClr val="dk1"/>
              </a:buClr>
              <a:buSzPts val="3159"/>
              <a:buFont typeface="Noto Sans Symbols"/>
              <a:buNone/>
            </a:pPr>
            <a:r>
              <a:rPr lang="en-US" sz="2700">
                <a:solidFill>
                  <a:srgbClr val="0033CC"/>
                </a:solidFill>
                <a:latin typeface="Times New Roman"/>
                <a:ea typeface="Times New Roman"/>
                <a:cs typeface="Times New Roman"/>
                <a:sym typeface="Times New Roman"/>
              </a:rPr>
              <a:t>Minimum Distance for Linear Block Codes</a:t>
            </a:r>
            <a:br>
              <a:rPr lang="en-US" sz="2700">
                <a:solidFill>
                  <a:srgbClr val="0033CC"/>
                </a:solidFill>
                <a:latin typeface="Times New Roman"/>
                <a:ea typeface="Times New Roman"/>
                <a:cs typeface="Times New Roman"/>
                <a:sym typeface="Times New Roman"/>
              </a:rPr>
            </a:br>
            <a:r>
              <a:rPr lang="en-US" sz="2700">
                <a:solidFill>
                  <a:srgbClr val="0033CC"/>
                </a:solidFill>
                <a:latin typeface="Times New Roman"/>
                <a:ea typeface="Times New Roman"/>
                <a:cs typeface="Times New Roman"/>
                <a:sym typeface="Times New Roman"/>
              </a:rPr>
              <a:t>Some Linear Block Codes</a:t>
            </a:r>
            <a:endParaRPr sz="2700">
              <a:solidFill>
                <a:srgbClr val="0033CC"/>
              </a:solidFill>
              <a:latin typeface="Times New Roman"/>
              <a:ea typeface="Times New Roman"/>
              <a:cs typeface="Times New Roman"/>
              <a:sym typeface="Times New Roman"/>
            </a:endParaRPr>
          </a:p>
        </p:txBody>
      </p:sp>
      <p:sp>
        <p:nvSpPr>
          <p:cNvPr id="1716" name="Google Shape;1716;p157"/>
          <p:cNvSpPr txBox="1"/>
          <p:nvPr/>
        </p:nvSpPr>
        <p:spPr>
          <a:xfrm>
            <a:off x="193076" y="4635748"/>
            <a:ext cx="5466080" cy="597775"/>
          </a:xfrm>
          <a:prstGeom prst="rect">
            <a:avLst/>
          </a:prstGeom>
          <a:noFill/>
          <a:ln>
            <a:noFill/>
          </a:ln>
        </p:spPr>
        <p:txBody>
          <a:bodyPr anchorCtr="0" anchor="t" bIns="52150" lIns="104300" spcFirstLastPara="1" rIns="104300" wrap="square" tIns="52150">
            <a:spAutoFit/>
          </a:bodyPr>
          <a:lstStyle/>
          <a:p>
            <a:pPr indent="0" lvl="0" marL="0" marR="0" rtl="0" algn="ctr">
              <a:spcBef>
                <a:spcPts val="0"/>
              </a:spcBef>
              <a:spcAft>
                <a:spcPts val="0"/>
              </a:spcAft>
              <a:buNone/>
            </a:pPr>
            <a:r>
              <a:rPr i="1" lang="en-US" sz="3200" u="sng">
                <a:solidFill>
                  <a:schemeClr val="hlink"/>
                </a:solidFill>
                <a:latin typeface="Times New Roman"/>
                <a:ea typeface="Times New Roman"/>
                <a:cs typeface="Times New Roman"/>
                <a:sym typeface="Times New Roman"/>
              </a:rPr>
              <a:t>Topics discussed in this section:</a:t>
            </a:r>
            <a:endParaRPr/>
          </a:p>
        </p:txBody>
      </p:sp>
      <p:sp>
        <p:nvSpPr>
          <p:cNvPr id="1717" name="Google Shape;1717;p15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5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724" name="Google Shape;1724;p158"/>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25" name="Google Shape;1725;p158"/>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26" name="Google Shape;1726;p158"/>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27" name="Google Shape;1727;p158"/>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28" name="Google Shape;1728;p158"/>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29" name="Google Shape;1729;p158"/>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730" name="Google Shape;1730;p158"/>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731" name="Google Shape;1731;p158"/>
          <p:cNvCxnSpPr/>
          <p:nvPr/>
        </p:nvCxnSpPr>
        <p:spPr>
          <a:xfrm>
            <a:off x="546100" y="4314825"/>
            <a:ext cx="9534948" cy="0"/>
          </a:xfrm>
          <a:prstGeom prst="straightConnector1">
            <a:avLst/>
          </a:prstGeom>
          <a:noFill/>
          <a:ln cap="flat" cmpd="sng" w="76200">
            <a:solidFill>
              <a:srgbClr val="009900"/>
            </a:solidFill>
            <a:prstDash val="solid"/>
            <a:round/>
            <a:headEnd len="med" w="med" type="none"/>
            <a:tailEnd len="med" w="med" type="none"/>
          </a:ln>
        </p:spPr>
      </p:cxnSp>
      <p:sp>
        <p:nvSpPr>
          <p:cNvPr id="1732" name="Google Shape;1732;p158"/>
          <p:cNvSpPr/>
          <p:nvPr/>
        </p:nvSpPr>
        <p:spPr>
          <a:xfrm>
            <a:off x="579226" y="3042647"/>
            <a:ext cx="9445837" cy="121332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600">
                <a:solidFill>
                  <a:schemeClr val="dk1"/>
                </a:solidFill>
                <a:latin typeface="Libre Baskerville"/>
                <a:ea typeface="Libre Baskerville"/>
                <a:cs typeface="Libre Baskerville"/>
                <a:sym typeface="Libre Baskerville"/>
              </a:rPr>
              <a:t>In a linear block code, the exclusive OR (XOR) of any two valid codewords creates another valid codeword.</a:t>
            </a:r>
            <a:endParaRPr/>
          </a:p>
        </p:txBody>
      </p:sp>
      <p:grpSp>
        <p:nvGrpSpPr>
          <p:cNvPr id="1733" name="Google Shape;1733;p158"/>
          <p:cNvGrpSpPr/>
          <p:nvPr/>
        </p:nvGrpSpPr>
        <p:grpSpPr>
          <a:xfrm>
            <a:off x="623782" y="2232092"/>
            <a:ext cx="1336675" cy="624985"/>
            <a:chOff x="1200" y="1248"/>
            <a:chExt cx="720" cy="357"/>
          </a:xfrm>
        </p:grpSpPr>
        <p:pic>
          <p:nvPicPr>
            <p:cNvPr id="1734" name="Google Shape;1734;p158"/>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735" name="Google Shape;1735;p158"/>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736" name="Google Shape;1736;p15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15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743" name="Google Shape;1743;p159"/>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44" name="Google Shape;1744;p159"/>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45" name="Google Shape;1745;p159"/>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46" name="Google Shape;1746;p159"/>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47" name="Google Shape;1747;p159"/>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48" name="Google Shape;1748;p159"/>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49" name="Google Shape;1749;p159"/>
          <p:cNvSpPr/>
          <p:nvPr/>
        </p:nvSpPr>
        <p:spPr>
          <a:xfrm>
            <a:off x="267335" y="1260476"/>
            <a:ext cx="10158730" cy="5337534"/>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2800">
                <a:solidFill>
                  <a:schemeClr val="dk1"/>
                </a:solidFill>
                <a:latin typeface="Times New Roman"/>
                <a:ea typeface="Times New Roman"/>
                <a:cs typeface="Times New Roman"/>
                <a:sym typeface="Times New Roman"/>
              </a:rPr>
              <a:t>Let us see if the two codes we defined in Table 10.1 and Table 10.2 belong to the class of linear block codes.</a:t>
            </a:r>
            <a:endParaRPr/>
          </a:p>
          <a:p>
            <a:pPr indent="0" lvl="0" marL="0" marR="0" rtl="0" algn="just">
              <a:spcBef>
                <a:spcPts val="0"/>
              </a:spcBef>
              <a:spcAft>
                <a:spcPts val="0"/>
              </a:spcAft>
              <a:buNone/>
            </a:pPr>
            <a:r>
              <a:t/>
            </a:r>
            <a:endParaRPr i="1" sz="2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1.</a:t>
            </a:r>
            <a:r>
              <a:rPr i="1" lang="en-US" sz="2800">
                <a:solidFill>
                  <a:schemeClr val="dk1"/>
                </a:solidFill>
                <a:latin typeface="Times New Roman"/>
                <a:ea typeface="Times New Roman"/>
                <a:cs typeface="Times New Roman"/>
                <a:sym typeface="Times New Roman"/>
              </a:rPr>
              <a:t> The scheme in Table 10.1 is a linear block code</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because the result of XORing any codeword with any</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other codeword is a valid codeword. For example, the</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XORing of the second and third codewords creates the</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fourth one.</a:t>
            </a:r>
            <a:endParaRPr/>
          </a:p>
          <a:p>
            <a:pPr indent="0" lvl="0" marL="0" marR="0" rtl="0" algn="just">
              <a:spcBef>
                <a:spcPts val="0"/>
              </a:spcBef>
              <a:spcAft>
                <a:spcPts val="0"/>
              </a:spcAft>
              <a:buNone/>
            </a:pPr>
            <a:r>
              <a:t/>
            </a:r>
            <a:endParaRPr i="1" sz="2800">
              <a:solidFill>
                <a:schemeClr val="dk1"/>
              </a:solidFill>
              <a:latin typeface="Times New Roman"/>
              <a:ea typeface="Times New Roman"/>
              <a:cs typeface="Times New Roman"/>
              <a:sym typeface="Times New Roman"/>
            </a:endParaRPr>
          </a:p>
          <a:p>
            <a:pPr indent="0" lvl="0" marL="0" marR="0" rtl="0" algn="just">
              <a:spcBef>
                <a:spcPts val="0"/>
              </a:spcBef>
              <a:spcAft>
                <a:spcPts val="0"/>
              </a:spcAft>
              <a:buNone/>
            </a:pPr>
            <a:r>
              <a:rPr i="1" lang="en-US" sz="2800">
                <a:solidFill>
                  <a:schemeClr val="hlink"/>
                </a:solidFill>
                <a:latin typeface="Times New Roman"/>
                <a:ea typeface="Times New Roman"/>
                <a:cs typeface="Times New Roman"/>
                <a:sym typeface="Times New Roman"/>
              </a:rPr>
              <a:t>2.</a:t>
            </a:r>
            <a:r>
              <a:rPr i="1" lang="en-US" sz="2800">
                <a:solidFill>
                  <a:schemeClr val="dk1"/>
                </a:solidFill>
                <a:latin typeface="Times New Roman"/>
                <a:ea typeface="Times New Roman"/>
                <a:cs typeface="Times New Roman"/>
                <a:sym typeface="Times New Roman"/>
              </a:rPr>
              <a:t> The scheme in Table 10.2 is also a linear block code.</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We can create all four codewords by XORing two</a:t>
            </a:r>
            <a:br>
              <a:rPr i="1" lang="en-US" sz="2800">
                <a:solidFill>
                  <a:schemeClr val="dk1"/>
                </a:solidFill>
                <a:latin typeface="Times New Roman"/>
                <a:ea typeface="Times New Roman"/>
                <a:cs typeface="Times New Roman"/>
                <a:sym typeface="Times New Roman"/>
              </a:rPr>
            </a:br>
            <a:r>
              <a:rPr i="1" lang="en-US" sz="2800">
                <a:solidFill>
                  <a:schemeClr val="dk1"/>
                </a:solidFill>
                <a:latin typeface="Times New Roman"/>
                <a:ea typeface="Times New Roman"/>
                <a:cs typeface="Times New Roman"/>
                <a:sym typeface="Times New Roman"/>
              </a:rPr>
              <a:t>     other codewords</a:t>
            </a:r>
            <a:r>
              <a:rPr i="1" lang="en-US" sz="3200">
                <a:solidFill>
                  <a:schemeClr val="dk1"/>
                </a:solidFill>
                <a:latin typeface="Times New Roman"/>
                <a:ea typeface="Times New Roman"/>
                <a:cs typeface="Times New Roman"/>
                <a:sym typeface="Times New Roman"/>
              </a:rPr>
              <a:t>.</a:t>
            </a:r>
            <a:endParaRPr/>
          </a:p>
        </p:txBody>
      </p:sp>
      <p:sp>
        <p:nvSpPr>
          <p:cNvPr id="1750" name="Google Shape;1750;p159"/>
          <p:cNvSpPr txBox="1"/>
          <p:nvPr/>
        </p:nvSpPr>
        <p:spPr>
          <a:xfrm>
            <a:off x="1336676" y="0"/>
            <a:ext cx="1595662"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10.10</a:t>
            </a:r>
            <a:endParaRPr/>
          </a:p>
        </p:txBody>
      </p:sp>
      <p:sp>
        <p:nvSpPr>
          <p:cNvPr id="1751" name="Google Shape;1751;p15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6" name="Shape 1756"/>
        <p:cNvGrpSpPr/>
        <p:nvPr/>
      </p:nvGrpSpPr>
      <p:grpSpPr>
        <a:xfrm>
          <a:off x="0" y="0"/>
          <a:ext cx="0" cy="0"/>
          <a:chOff x="0" y="0"/>
          <a:chExt cx="0" cy="0"/>
        </a:xfrm>
      </p:grpSpPr>
      <p:sp>
        <p:nvSpPr>
          <p:cNvPr id="1757" name="Google Shape;1757;p16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758" name="Google Shape;1758;p160"/>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59" name="Google Shape;1759;p160"/>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60" name="Google Shape;1760;p160"/>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61" name="Google Shape;1761;p160"/>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62" name="Google Shape;1762;p160"/>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63" name="Google Shape;1763;p160"/>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64" name="Google Shape;1764;p160"/>
          <p:cNvSpPr/>
          <p:nvPr/>
        </p:nvSpPr>
        <p:spPr>
          <a:xfrm>
            <a:off x="267335" y="1747280"/>
            <a:ext cx="10158730" cy="2567545"/>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In our first code (Table 10.1), the numbers of 1s in the nonzero codewords are 2, 2, and 2. So the minimum Hamming distance is d</a:t>
            </a:r>
            <a:r>
              <a:rPr baseline="-25000" i="1" lang="en-US" sz="3200">
                <a:solidFill>
                  <a:schemeClr val="dk1"/>
                </a:solidFill>
                <a:latin typeface="Times New Roman"/>
                <a:ea typeface="Times New Roman"/>
                <a:cs typeface="Times New Roman"/>
                <a:sym typeface="Times New Roman"/>
              </a:rPr>
              <a:t>min</a:t>
            </a:r>
            <a:r>
              <a:rPr i="1" lang="en-US" sz="3200">
                <a:solidFill>
                  <a:schemeClr val="dk1"/>
                </a:solidFill>
                <a:latin typeface="Times New Roman"/>
                <a:ea typeface="Times New Roman"/>
                <a:cs typeface="Times New Roman"/>
                <a:sym typeface="Times New Roman"/>
              </a:rPr>
              <a:t> = 2. In our second code (Table 10.2), the numbers of 1s in the nonzero codewords are 3, 3, and 4. So in this code we have d</a:t>
            </a:r>
            <a:r>
              <a:rPr baseline="-25000" i="1" lang="en-US" sz="3200">
                <a:solidFill>
                  <a:schemeClr val="dk1"/>
                </a:solidFill>
                <a:latin typeface="Times New Roman"/>
                <a:ea typeface="Times New Roman"/>
                <a:cs typeface="Times New Roman"/>
                <a:sym typeface="Times New Roman"/>
              </a:rPr>
              <a:t>min</a:t>
            </a:r>
            <a:r>
              <a:rPr i="1" lang="en-US" sz="3200">
                <a:solidFill>
                  <a:schemeClr val="dk1"/>
                </a:solidFill>
                <a:latin typeface="Times New Roman"/>
                <a:ea typeface="Times New Roman"/>
                <a:cs typeface="Times New Roman"/>
                <a:sym typeface="Times New Roman"/>
              </a:rPr>
              <a:t> = 3.</a:t>
            </a:r>
            <a:endParaRPr/>
          </a:p>
        </p:txBody>
      </p:sp>
      <p:sp>
        <p:nvSpPr>
          <p:cNvPr id="1765" name="Google Shape;1765;p160"/>
          <p:cNvSpPr txBox="1"/>
          <p:nvPr/>
        </p:nvSpPr>
        <p:spPr>
          <a:xfrm>
            <a:off x="1336676" y="0"/>
            <a:ext cx="1578542"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10.11</a:t>
            </a:r>
            <a:endParaRPr/>
          </a:p>
        </p:txBody>
      </p:sp>
      <p:sp>
        <p:nvSpPr>
          <p:cNvPr id="1766" name="Google Shape;1766;p16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1" name="Shape 1771"/>
        <p:cNvGrpSpPr/>
        <p:nvPr/>
      </p:nvGrpSpPr>
      <p:grpSpPr>
        <a:xfrm>
          <a:off x="0" y="0"/>
          <a:ext cx="0" cy="0"/>
          <a:chOff x="0" y="0"/>
          <a:chExt cx="0" cy="0"/>
        </a:xfrm>
      </p:grpSpPr>
      <p:sp>
        <p:nvSpPr>
          <p:cNvPr id="1772" name="Google Shape;1772;p16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773" name="Google Shape;1773;p161"/>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74" name="Google Shape;1774;p161"/>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75" name="Google Shape;1775;p161"/>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76" name="Google Shape;1776;p161"/>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77" name="Google Shape;1777;p161"/>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778" name="Google Shape;1778;p161"/>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779" name="Google Shape;1779;p161"/>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780" name="Google Shape;1780;p161"/>
          <p:cNvCxnSpPr/>
          <p:nvPr/>
        </p:nvCxnSpPr>
        <p:spPr>
          <a:xfrm>
            <a:off x="536527" y="5378027"/>
            <a:ext cx="9534948" cy="0"/>
          </a:xfrm>
          <a:prstGeom prst="straightConnector1">
            <a:avLst/>
          </a:prstGeom>
          <a:noFill/>
          <a:ln cap="flat" cmpd="sng" w="76200">
            <a:solidFill>
              <a:srgbClr val="009900"/>
            </a:solidFill>
            <a:prstDash val="solid"/>
            <a:round/>
            <a:headEnd len="med" w="med" type="none"/>
            <a:tailEnd len="med" w="med" type="none"/>
          </a:ln>
        </p:spPr>
      </p:cxnSp>
      <p:sp>
        <p:nvSpPr>
          <p:cNvPr id="1781" name="Google Shape;1781;p161"/>
          <p:cNvSpPr/>
          <p:nvPr/>
        </p:nvSpPr>
        <p:spPr>
          <a:xfrm>
            <a:off x="579226" y="3042647"/>
            <a:ext cx="9445837" cy="2321324"/>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600">
                <a:solidFill>
                  <a:schemeClr val="dk1"/>
                </a:solidFill>
                <a:latin typeface="Libre Baskerville"/>
                <a:ea typeface="Libre Baskerville"/>
                <a:cs typeface="Libre Baskerville"/>
                <a:sym typeface="Libre Baskerville"/>
              </a:rPr>
              <a:t>A simple parity-check code is a </a:t>
            </a:r>
            <a:br>
              <a:rPr lang="en-US" sz="3600">
                <a:solidFill>
                  <a:schemeClr val="dk1"/>
                </a:solidFill>
                <a:latin typeface="Libre Baskerville"/>
                <a:ea typeface="Libre Baskerville"/>
                <a:cs typeface="Libre Baskerville"/>
                <a:sym typeface="Libre Baskerville"/>
              </a:rPr>
            </a:br>
            <a:r>
              <a:rPr lang="en-US" sz="3600">
                <a:solidFill>
                  <a:schemeClr val="dk1"/>
                </a:solidFill>
                <a:latin typeface="Libre Baskerville"/>
                <a:ea typeface="Libre Baskerville"/>
                <a:cs typeface="Libre Baskerville"/>
                <a:sym typeface="Libre Baskerville"/>
              </a:rPr>
              <a:t>single-bit error-detecting </a:t>
            </a:r>
            <a:br>
              <a:rPr lang="en-US" sz="3600">
                <a:solidFill>
                  <a:schemeClr val="dk1"/>
                </a:solidFill>
                <a:latin typeface="Libre Baskerville"/>
                <a:ea typeface="Libre Baskerville"/>
                <a:cs typeface="Libre Baskerville"/>
                <a:sym typeface="Libre Baskerville"/>
              </a:rPr>
            </a:br>
            <a:r>
              <a:rPr lang="en-US" sz="3600">
                <a:solidFill>
                  <a:schemeClr val="dk1"/>
                </a:solidFill>
                <a:latin typeface="Libre Baskerville"/>
                <a:ea typeface="Libre Baskerville"/>
                <a:cs typeface="Libre Baskerville"/>
                <a:sym typeface="Libre Baskerville"/>
              </a:rPr>
              <a:t>code in which </a:t>
            </a:r>
            <a:br>
              <a:rPr lang="en-US" sz="3600">
                <a:solidFill>
                  <a:schemeClr val="dk1"/>
                </a:solidFill>
                <a:latin typeface="Libre Baskerville"/>
                <a:ea typeface="Libre Baskerville"/>
                <a:cs typeface="Libre Baskerville"/>
                <a:sym typeface="Libre Baskerville"/>
              </a:rPr>
            </a:br>
            <a:r>
              <a:rPr i="1" lang="en-US" sz="3600">
                <a:solidFill>
                  <a:schemeClr val="dk1"/>
                </a:solidFill>
                <a:latin typeface="Libre Baskerville"/>
                <a:ea typeface="Libre Baskerville"/>
                <a:cs typeface="Libre Baskerville"/>
                <a:sym typeface="Libre Baskerville"/>
              </a:rPr>
              <a:t>n</a:t>
            </a:r>
            <a:r>
              <a:rPr lang="en-US" sz="3600">
                <a:solidFill>
                  <a:schemeClr val="dk1"/>
                </a:solidFill>
                <a:latin typeface="Libre Baskerville"/>
                <a:ea typeface="Libre Baskerville"/>
                <a:cs typeface="Libre Baskerville"/>
                <a:sym typeface="Libre Baskerville"/>
              </a:rPr>
              <a:t> = </a:t>
            </a:r>
            <a:r>
              <a:rPr i="1" lang="en-US" sz="3600">
                <a:solidFill>
                  <a:schemeClr val="dk1"/>
                </a:solidFill>
                <a:latin typeface="Libre Baskerville"/>
                <a:ea typeface="Libre Baskerville"/>
                <a:cs typeface="Libre Baskerville"/>
                <a:sym typeface="Libre Baskerville"/>
              </a:rPr>
              <a:t>k</a:t>
            </a:r>
            <a:r>
              <a:rPr lang="en-US" sz="3600">
                <a:solidFill>
                  <a:schemeClr val="dk1"/>
                </a:solidFill>
                <a:latin typeface="Libre Baskerville"/>
                <a:ea typeface="Libre Baskerville"/>
                <a:cs typeface="Libre Baskerville"/>
                <a:sym typeface="Libre Baskerville"/>
              </a:rPr>
              <a:t> + 1 with </a:t>
            </a:r>
            <a:r>
              <a:rPr i="1" lang="en-US" sz="3600">
                <a:solidFill>
                  <a:schemeClr val="dk1"/>
                </a:solidFill>
                <a:latin typeface="Libre Baskerville"/>
                <a:ea typeface="Libre Baskerville"/>
                <a:cs typeface="Libre Baskerville"/>
                <a:sym typeface="Libre Baskerville"/>
              </a:rPr>
              <a:t>d</a:t>
            </a:r>
            <a:r>
              <a:rPr baseline="-25000" lang="en-US" sz="3600">
                <a:solidFill>
                  <a:schemeClr val="dk1"/>
                </a:solidFill>
                <a:latin typeface="Libre Baskerville"/>
                <a:ea typeface="Libre Baskerville"/>
                <a:cs typeface="Libre Baskerville"/>
                <a:sym typeface="Libre Baskerville"/>
              </a:rPr>
              <a:t>min</a:t>
            </a:r>
            <a:r>
              <a:rPr lang="en-US" sz="3600">
                <a:solidFill>
                  <a:schemeClr val="dk1"/>
                </a:solidFill>
                <a:latin typeface="Libre Baskerville"/>
                <a:ea typeface="Libre Baskerville"/>
                <a:cs typeface="Libre Baskerville"/>
                <a:sym typeface="Libre Baskerville"/>
              </a:rPr>
              <a:t> = 2.</a:t>
            </a:r>
            <a:endParaRPr/>
          </a:p>
        </p:txBody>
      </p:sp>
      <p:grpSp>
        <p:nvGrpSpPr>
          <p:cNvPr id="1782" name="Google Shape;1782;p161"/>
          <p:cNvGrpSpPr/>
          <p:nvPr/>
        </p:nvGrpSpPr>
        <p:grpSpPr>
          <a:xfrm>
            <a:off x="623782" y="2232092"/>
            <a:ext cx="1336675" cy="624985"/>
            <a:chOff x="1200" y="1248"/>
            <a:chExt cx="720" cy="357"/>
          </a:xfrm>
        </p:grpSpPr>
        <p:pic>
          <p:nvPicPr>
            <p:cNvPr id="1783" name="Google Shape;1783;p161"/>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784" name="Google Shape;1784;p161"/>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785" name="Google Shape;1785;p16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sp>
        <p:nvSpPr>
          <p:cNvPr id="1791" name="Google Shape;1791;p16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792" name="Google Shape;1792;p162"/>
          <p:cNvSpPr txBox="1"/>
          <p:nvPr/>
        </p:nvSpPr>
        <p:spPr>
          <a:xfrm>
            <a:off x="445558" y="1008380"/>
            <a:ext cx="5734487"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Table 10.3  </a:t>
            </a:r>
            <a:r>
              <a:rPr i="1" lang="en-US" sz="2300">
                <a:solidFill>
                  <a:schemeClr val="dk1"/>
                </a:solidFill>
                <a:latin typeface="Times New Roman"/>
                <a:ea typeface="Times New Roman"/>
                <a:cs typeface="Times New Roman"/>
                <a:sym typeface="Times New Roman"/>
              </a:rPr>
              <a:t>Simple parity-check code C(5, 4)</a:t>
            </a:r>
            <a:endParaRPr/>
          </a:p>
        </p:txBody>
      </p:sp>
      <p:pic>
        <p:nvPicPr>
          <p:cNvPr id="1793" name="Google Shape;1793;p162"/>
          <p:cNvPicPr preferRelativeResize="0"/>
          <p:nvPr/>
        </p:nvPicPr>
        <p:blipFill rotWithShape="1">
          <a:blip r:embed="rId3">
            <a:alphaModFix/>
          </a:blip>
          <a:srcRect b="0" l="0" r="0" t="0"/>
          <a:stretch/>
        </p:blipFill>
        <p:spPr>
          <a:xfrm>
            <a:off x="373156" y="1437292"/>
            <a:ext cx="9963798" cy="4576225"/>
          </a:xfrm>
          <a:prstGeom prst="rect">
            <a:avLst/>
          </a:prstGeom>
          <a:noFill/>
          <a:ln>
            <a:noFill/>
          </a:ln>
        </p:spPr>
      </p:pic>
      <p:sp>
        <p:nvSpPr>
          <p:cNvPr id="1794" name="Google Shape;1794;p16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7" name="Shape 247"/>
        <p:cNvGrpSpPr/>
        <p:nvPr/>
      </p:nvGrpSpPr>
      <p:grpSpPr>
        <a:xfrm>
          <a:off x="0" y="0"/>
          <a:ext cx="0" cy="0"/>
          <a:chOff x="0" y="0"/>
          <a:chExt cx="0" cy="0"/>
        </a:xfrm>
      </p:grpSpPr>
      <p:sp>
        <p:nvSpPr>
          <p:cNvPr id="248" name="Google Shape;248;p28"/>
          <p:cNvSpPr/>
          <p:nvPr/>
        </p:nvSpPr>
        <p:spPr>
          <a:xfrm>
            <a:off x="927239" y="539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49" name="Google Shape;249;p28"/>
          <p:cNvSpPr/>
          <p:nvPr/>
        </p:nvSpPr>
        <p:spPr>
          <a:xfrm>
            <a:off x="927239" y="11780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50" name="Google Shape;250;p28"/>
          <p:cNvSpPr txBox="1"/>
          <p:nvPr>
            <p:ph type="title"/>
          </p:nvPr>
        </p:nvSpPr>
        <p:spPr>
          <a:xfrm>
            <a:off x="1158373" y="599947"/>
            <a:ext cx="280225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6.6	</a:t>
            </a:r>
            <a:r>
              <a:rPr i="1" lang="en-US" sz="2000">
                <a:latin typeface="Times New Roman"/>
                <a:ea typeface="Times New Roman"/>
                <a:cs typeface="Times New Roman"/>
                <a:sym typeface="Times New Roman"/>
              </a:rPr>
              <a:t>Example 6.1</a:t>
            </a:r>
            <a:endParaRPr sz="2000">
              <a:latin typeface="Times New Roman"/>
              <a:ea typeface="Times New Roman"/>
              <a:cs typeface="Times New Roman"/>
              <a:sym typeface="Times New Roman"/>
            </a:endParaRPr>
          </a:p>
        </p:txBody>
      </p:sp>
      <p:sp>
        <p:nvSpPr>
          <p:cNvPr id="251" name="Google Shape;251;p28"/>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grpSp>
        <p:nvGrpSpPr>
          <p:cNvPr id="252" name="Google Shape;252;p28"/>
          <p:cNvGrpSpPr/>
          <p:nvPr/>
        </p:nvGrpSpPr>
        <p:grpSpPr>
          <a:xfrm>
            <a:off x="927239" y="1248155"/>
            <a:ext cx="8763000" cy="5463541"/>
            <a:chOff x="927239" y="1248155"/>
            <a:chExt cx="8763000" cy="5463541"/>
          </a:xfrm>
        </p:grpSpPr>
        <p:sp>
          <p:nvSpPr>
            <p:cNvPr id="253" name="Google Shape;253;p28"/>
            <p:cNvSpPr/>
            <p:nvPr/>
          </p:nvSpPr>
          <p:spPr>
            <a:xfrm>
              <a:off x="1460639" y="1248155"/>
              <a:ext cx="8153400" cy="53492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54" name="Google Shape;254;p28"/>
            <p:cNvSpPr/>
            <p:nvPr/>
          </p:nvSpPr>
          <p:spPr>
            <a:xfrm>
              <a:off x="927239" y="6635496"/>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255" name="Google Shape;255;p2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9" name="Shape 1799"/>
        <p:cNvGrpSpPr/>
        <p:nvPr/>
      </p:nvGrpSpPr>
      <p:grpSpPr>
        <a:xfrm>
          <a:off x="0" y="0"/>
          <a:ext cx="0" cy="0"/>
          <a:chOff x="0" y="0"/>
          <a:chExt cx="0" cy="0"/>
        </a:xfrm>
      </p:grpSpPr>
      <p:sp>
        <p:nvSpPr>
          <p:cNvPr id="1800" name="Google Shape;1800;p16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801" name="Google Shape;1801;p163"/>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802" name="Google Shape;1802;p163"/>
          <p:cNvSpPr txBox="1"/>
          <p:nvPr/>
        </p:nvSpPr>
        <p:spPr>
          <a:xfrm>
            <a:off x="356446" y="840317"/>
            <a:ext cx="814072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10.10  </a:t>
            </a:r>
            <a:r>
              <a:rPr i="1" lang="en-US" sz="2300">
                <a:solidFill>
                  <a:schemeClr val="dk1"/>
                </a:solidFill>
                <a:latin typeface="Times New Roman"/>
                <a:ea typeface="Times New Roman"/>
                <a:cs typeface="Times New Roman"/>
                <a:sym typeface="Times New Roman"/>
              </a:rPr>
              <a:t>Encoder and decoder for simple parity-check code</a:t>
            </a:r>
            <a:endParaRPr/>
          </a:p>
        </p:txBody>
      </p:sp>
      <p:cxnSp>
        <p:nvCxnSpPr>
          <p:cNvPr id="1803" name="Google Shape;1803;p163"/>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804" name="Google Shape;1804;p163"/>
          <p:cNvPicPr preferRelativeResize="0"/>
          <p:nvPr/>
        </p:nvPicPr>
        <p:blipFill rotWithShape="1">
          <a:blip r:embed="rId3">
            <a:alphaModFix/>
          </a:blip>
          <a:srcRect b="0" l="0" r="0" t="0"/>
          <a:stretch/>
        </p:blipFill>
        <p:spPr>
          <a:xfrm>
            <a:off x="686903" y="1626363"/>
            <a:ext cx="9471828" cy="4823067"/>
          </a:xfrm>
          <a:prstGeom prst="rect">
            <a:avLst/>
          </a:prstGeom>
          <a:noFill/>
          <a:ln>
            <a:noFill/>
          </a:ln>
        </p:spPr>
      </p:pic>
      <p:sp>
        <p:nvSpPr>
          <p:cNvPr id="1805" name="Google Shape;1805;p16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0" name="Shape 1810"/>
        <p:cNvGrpSpPr/>
        <p:nvPr/>
      </p:nvGrpSpPr>
      <p:grpSpPr>
        <a:xfrm>
          <a:off x="0" y="0"/>
          <a:ext cx="0" cy="0"/>
          <a:chOff x="0" y="0"/>
          <a:chExt cx="0" cy="0"/>
        </a:xfrm>
      </p:grpSpPr>
      <p:sp>
        <p:nvSpPr>
          <p:cNvPr id="1811" name="Google Shape;1811;p16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812" name="Google Shape;1812;p164"/>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13" name="Google Shape;1813;p164"/>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14" name="Google Shape;1814;p164"/>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15" name="Google Shape;1815;p164"/>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16" name="Google Shape;1816;p164"/>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17" name="Google Shape;1817;p164"/>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18" name="Google Shape;1818;p164"/>
          <p:cNvSpPr/>
          <p:nvPr/>
        </p:nvSpPr>
        <p:spPr>
          <a:xfrm>
            <a:off x="267335" y="1260475"/>
            <a:ext cx="10158730" cy="5522200"/>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Let us look at some transmission scenarios. Assume the sender sends the dataword 1011. The codeword created from this dataword is 10111, which is sent to the receiver. We examine five cases:</a:t>
            </a:r>
            <a:endParaRPr i="1" sz="3200">
              <a:solidFill>
                <a:schemeClr val="dk1"/>
              </a:solidFill>
              <a:latin typeface="Times New Roman"/>
              <a:ea typeface="Times New Roman"/>
              <a:cs typeface="Times New Roman"/>
              <a:sym typeface="Times New Roman"/>
            </a:endParaRPr>
          </a:p>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1.</a:t>
            </a:r>
            <a:r>
              <a:rPr i="1" lang="en-US" sz="3200">
                <a:solidFill>
                  <a:schemeClr val="dk1"/>
                </a:solidFill>
                <a:latin typeface="Times New Roman"/>
                <a:ea typeface="Times New Roman"/>
                <a:cs typeface="Times New Roman"/>
                <a:sym typeface="Times New Roman"/>
              </a:rPr>
              <a:t>  No error occurs; the received codeword is 10111. The</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syndrome is 0. The dataword 1011 is created.</a:t>
            </a:r>
            <a:endParaRPr/>
          </a:p>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2.</a:t>
            </a:r>
            <a:r>
              <a:rPr i="1" lang="en-US" sz="3200">
                <a:solidFill>
                  <a:schemeClr val="dk1"/>
                </a:solidFill>
                <a:latin typeface="Times New Roman"/>
                <a:ea typeface="Times New Roman"/>
                <a:cs typeface="Times New Roman"/>
                <a:sym typeface="Times New Roman"/>
              </a:rPr>
              <a:t>  One single-bit error changes a</a:t>
            </a:r>
            <a:r>
              <a:rPr baseline="-25000" i="1" lang="en-US" sz="3200">
                <a:solidFill>
                  <a:schemeClr val="dk1"/>
                </a:solidFill>
                <a:latin typeface="Times New Roman"/>
                <a:ea typeface="Times New Roman"/>
                <a:cs typeface="Times New Roman"/>
                <a:sym typeface="Times New Roman"/>
              </a:rPr>
              <a:t>1 </a:t>
            </a:r>
            <a:r>
              <a:rPr i="1" lang="en-US" sz="3200">
                <a:solidFill>
                  <a:schemeClr val="dk1"/>
                </a:solidFill>
                <a:latin typeface="Times New Roman"/>
                <a:ea typeface="Times New Roman"/>
                <a:cs typeface="Times New Roman"/>
                <a:sym typeface="Times New Roman"/>
              </a:rPr>
              <a:t>. The received</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codeword is 10011. The syndrome is 1. No dataword</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is created.</a:t>
            </a:r>
            <a:endParaRPr/>
          </a:p>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3.</a:t>
            </a:r>
            <a:r>
              <a:rPr i="1" lang="en-US" sz="3200">
                <a:solidFill>
                  <a:schemeClr val="dk1"/>
                </a:solidFill>
                <a:latin typeface="Times New Roman"/>
                <a:ea typeface="Times New Roman"/>
                <a:cs typeface="Times New Roman"/>
                <a:sym typeface="Times New Roman"/>
              </a:rPr>
              <a:t> One single-bit error changes r</a:t>
            </a:r>
            <a:r>
              <a:rPr baseline="-25000" i="1" lang="en-US" sz="3200">
                <a:solidFill>
                  <a:schemeClr val="dk1"/>
                </a:solidFill>
                <a:latin typeface="Times New Roman"/>
                <a:ea typeface="Times New Roman"/>
                <a:cs typeface="Times New Roman"/>
                <a:sym typeface="Times New Roman"/>
              </a:rPr>
              <a:t>0 </a:t>
            </a:r>
            <a:r>
              <a:rPr i="1" lang="en-US" sz="3200">
                <a:solidFill>
                  <a:schemeClr val="dk1"/>
                </a:solidFill>
                <a:latin typeface="Times New Roman"/>
                <a:ea typeface="Times New Roman"/>
                <a:cs typeface="Times New Roman"/>
                <a:sym typeface="Times New Roman"/>
              </a:rPr>
              <a:t>. The received codeword</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is 10110. The syndrome is 1. No dataword is created. </a:t>
            </a:r>
            <a:endParaRPr/>
          </a:p>
        </p:txBody>
      </p:sp>
      <p:sp>
        <p:nvSpPr>
          <p:cNvPr id="1819" name="Google Shape;1819;p164"/>
          <p:cNvSpPr txBox="1"/>
          <p:nvPr/>
        </p:nvSpPr>
        <p:spPr>
          <a:xfrm>
            <a:off x="1336676" y="364250"/>
            <a:ext cx="2672880" cy="597775"/>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Example 10.12</a:t>
            </a:r>
            <a:endParaRPr/>
          </a:p>
        </p:txBody>
      </p:sp>
      <p:sp>
        <p:nvSpPr>
          <p:cNvPr id="1820" name="Google Shape;1820;p16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5" name="Shape 1825"/>
        <p:cNvGrpSpPr/>
        <p:nvPr/>
      </p:nvGrpSpPr>
      <p:grpSpPr>
        <a:xfrm>
          <a:off x="0" y="0"/>
          <a:ext cx="0" cy="0"/>
          <a:chOff x="0" y="0"/>
          <a:chExt cx="0" cy="0"/>
        </a:xfrm>
      </p:grpSpPr>
      <p:sp>
        <p:nvSpPr>
          <p:cNvPr id="1826" name="Google Shape;1826;p16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827" name="Google Shape;1827;p165"/>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28" name="Google Shape;1828;p165"/>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29" name="Google Shape;1829;p165"/>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30" name="Google Shape;1830;p165"/>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31" name="Google Shape;1831;p165"/>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32" name="Google Shape;1832;p165"/>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33" name="Google Shape;1833;p165"/>
          <p:cNvSpPr/>
          <p:nvPr/>
        </p:nvSpPr>
        <p:spPr>
          <a:xfrm>
            <a:off x="267335" y="1260475"/>
            <a:ext cx="10247842" cy="5029758"/>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4</a:t>
            </a:r>
            <a:r>
              <a:rPr i="1" lang="en-US" sz="3200">
                <a:solidFill>
                  <a:schemeClr val="dk1"/>
                </a:solidFill>
                <a:latin typeface="Times New Roman"/>
                <a:ea typeface="Times New Roman"/>
                <a:cs typeface="Times New Roman"/>
                <a:sym typeface="Times New Roman"/>
              </a:rPr>
              <a:t>. An error changes r</a:t>
            </a:r>
            <a:r>
              <a:rPr baseline="-25000" i="1" lang="en-US" sz="3200">
                <a:solidFill>
                  <a:schemeClr val="dk1"/>
                </a:solidFill>
                <a:latin typeface="Times New Roman"/>
                <a:ea typeface="Times New Roman"/>
                <a:cs typeface="Times New Roman"/>
                <a:sym typeface="Times New Roman"/>
              </a:rPr>
              <a:t>0</a:t>
            </a:r>
            <a:r>
              <a:rPr i="1" lang="en-US" sz="3200">
                <a:solidFill>
                  <a:schemeClr val="dk1"/>
                </a:solidFill>
                <a:latin typeface="Times New Roman"/>
                <a:ea typeface="Times New Roman"/>
                <a:cs typeface="Times New Roman"/>
                <a:sym typeface="Times New Roman"/>
              </a:rPr>
              <a:t> and a second error changes a</a:t>
            </a:r>
            <a:r>
              <a:rPr baseline="-25000" i="1" lang="en-US" sz="3200">
                <a:solidFill>
                  <a:schemeClr val="dk1"/>
                </a:solidFill>
                <a:latin typeface="Times New Roman"/>
                <a:ea typeface="Times New Roman"/>
                <a:cs typeface="Times New Roman"/>
                <a:sym typeface="Times New Roman"/>
              </a:rPr>
              <a:t>3 </a:t>
            </a:r>
            <a:r>
              <a:rPr i="1" lang="en-US" sz="3200">
                <a:solidFill>
                  <a:schemeClr val="dk1"/>
                </a:solidFill>
                <a:latin typeface="Times New Roman"/>
                <a:ea typeface="Times New Roman"/>
                <a:cs typeface="Times New Roman"/>
                <a:sym typeface="Times New Roman"/>
              </a:rPr>
              <a:t>.</a:t>
            </a:r>
            <a:endParaRPr/>
          </a:p>
          <a:p>
            <a:pPr indent="0" lvl="0" marL="0" marR="0" rtl="0" algn="l">
              <a:spcBef>
                <a:spcPts val="0"/>
              </a:spcBef>
              <a:spcAft>
                <a:spcPts val="0"/>
              </a:spcAft>
              <a:buNone/>
            </a:pPr>
            <a:r>
              <a:rPr i="1" lang="en-US" sz="3200">
                <a:solidFill>
                  <a:schemeClr val="dk1"/>
                </a:solidFill>
                <a:latin typeface="Times New Roman"/>
                <a:ea typeface="Times New Roman"/>
                <a:cs typeface="Times New Roman"/>
                <a:sym typeface="Times New Roman"/>
              </a:rPr>
              <a:t>    The received codeword is 00110. The syndrome is 0.</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The dataword 0011 is created at the receiver. Note that</a:t>
            </a:r>
            <a:endParaRPr/>
          </a:p>
          <a:p>
            <a:pPr indent="0" lvl="0" marL="0" marR="0" rtl="0" algn="l">
              <a:spcBef>
                <a:spcPts val="0"/>
              </a:spcBef>
              <a:spcAft>
                <a:spcPts val="0"/>
              </a:spcAft>
              <a:buNone/>
            </a:pPr>
            <a:r>
              <a:rPr i="1" lang="en-US" sz="3200">
                <a:solidFill>
                  <a:schemeClr val="dk1"/>
                </a:solidFill>
                <a:latin typeface="Times New Roman"/>
                <a:ea typeface="Times New Roman"/>
                <a:cs typeface="Times New Roman"/>
                <a:sym typeface="Times New Roman"/>
              </a:rPr>
              <a:t>    here the dataword is  wrongly created due to the</a:t>
            </a:r>
            <a:endParaRPr/>
          </a:p>
          <a:p>
            <a:pPr indent="0" lvl="0" marL="0" marR="0" rtl="0" algn="l">
              <a:spcBef>
                <a:spcPts val="0"/>
              </a:spcBef>
              <a:spcAft>
                <a:spcPts val="0"/>
              </a:spcAft>
              <a:buNone/>
            </a:pPr>
            <a:r>
              <a:rPr i="1" lang="en-US" sz="3200">
                <a:solidFill>
                  <a:schemeClr val="dk1"/>
                </a:solidFill>
                <a:latin typeface="Times New Roman"/>
                <a:ea typeface="Times New Roman"/>
                <a:cs typeface="Times New Roman"/>
                <a:sym typeface="Times New Roman"/>
              </a:rPr>
              <a:t>    syndrome value. </a:t>
            </a:r>
            <a:endParaRPr/>
          </a:p>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5</a:t>
            </a:r>
            <a:r>
              <a:rPr i="1" lang="en-US" sz="3200">
                <a:solidFill>
                  <a:schemeClr val="dk1"/>
                </a:solidFill>
                <a:latin typeface="Times New Roman"/>
                <a:ea typeface="Times New Roman"/>
                <a:cs typeface="Times New Roman"/>
                <a:sym typeface="Times New Roman"/>
              </a:rPr>
              <a:t>. Three bits—a</a:t>
            </a:r>
            <a:r>
              <a:rPr baseline="-25000" i="1" lang="en-US" sz="3200">
                <a:solidFill>
                  <a:schemeClr val="dk1"/>
                </a:solidFill>
                <a:latin typeface="Times New Roman"/>
                <a:ea typeface="Times New Roman"/>
                <a:cs typeface="Times New Roman"/>
                <a:sym typeface="Times New Roman"/>
              </a:rPr>
              <a:t>3</a:t>
            </a:r>
            <a:r>
              <a:rPr i="1" lang="en-US" sz="3200">
                <a:solidFill>
                  <a:schemeClr val="dk1"/>
                </a:solidFill>
                <a:latin typeface="Times New Roman"/>
                <a:ea typeface="Times New Roman"/>
                <a:cs typeface="Times New Roman"/>
                <a:sym typeface="Times New Roman"/>
              </a:rPr>
              <a:t>, a</a:t>
            </a:r>
            <a:r>
              <a:rPr baseline="-25000" i="1" lang="en-US" sz="3200">
                <a:solidFill>
                  <a:schemeClr val="dk1"/>
                </a:solidFill>
                <a:latin typeface="Times New Roman"/>
                <a:ea typeface="Times New Roman"/>
                <a:cs typeface="Times New Roman"/>
                <a:sym typeface="Times New Roman"/>
              </a:rPr>
              <a:t>2</a:t>
            </a:r>
            <a:r>
              <a:rPr i="1" lang="en-US" sz="3200">
                <a:solidFill>
                  <a:schemeClr val="dk1"/>
                </a:solidFill>
                <a:latin typeface="Times New Roman"/>
                <a:ea typeface="Times New Roman"/>
                <a:cs typeface="Times New Roman"/>
                <a:sym typeface="Times New Roman"/>
              </a:rPr>
              <a:t>, and a</a:t>
            </a:r>
            <a:r>
              <a:rPr baseline="-25000" i="1" lang="en-US" sz="3200">
                <a:solidFill>
                  <a:schemeClr val="dk1"/>
                </a:solidFill>
                <a:latin typeface="Times New Roman"/>
                <a:ea typeface="Times New Roman"/>
                <a:cs typeface="Times New Roman"/>
                <a:sym typeface="Times New Roman"/>
              </a:rPr>
              <a:t>1</a:t>
            </a:r>
            <a:r>
              <a:rPr i="1" lang="en-US" sz="3200">
                <a:solidFill>
                  <a:schemeClr val="dk1"/>
                </a:solidFill>
                <a:latin typeface="Times New Roman"/>
                <a:ea typeface="Times New Roman"/>
                <a:cs typeface="Times New Roman"/>
                <a:sym typeface="Times New Roman"/>
              </a:rPr>
              <a:t>—are changed by errors.</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The received codeword is 01011. The syndrome is 1.</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The dataword is not created. This shows that the simple</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parity check, guaranteed to detect one single error, can</a:t>
            </a:r>
            <a:br>
              <a:rPr i="1" lang="en-US" sz="3200">
                <a:solidFill>
                  <a:schemeClr val="dk1"/>
                </a:solidFill>
                <a:latin typeface="Times New Roman"/>
                <a:ea typeface="Times New Roman"/>
                <a:cs typeface="Times New Roman"/>
                <a:sym typeface="Times New Roman"/>
              </a:rPr>
            </a:br>
            <a:r>
              <a:rPr i="1" lang="en-US" sz="3200">
                <a:solidFill>
                  <a:schemeClr val="dk1"/>
                </a:solidFill>
                <a:latin typeface="Times New Roman"/>
                <a:ea typeface="Times New Roman"/>
                <a:cs typeface="Times New Roman"/>
                <a:sym typeface="Times New Roman"/>
              </a:rPr>
              <a:t>    also find any odd number of errors.</a:t>
            </a:r>
            <a:endParaRPr/>
          </a:p>
        </p:txBody>
      </p:sp>
      <p:sp>
        <p:nvSpPr>
          <p:cNvPr id="1834" name="Google Shape;1834;p165"/>
          <p:cNvSpPr txBox="1"/>
          <p:nvPr/>
        </p:nvSpPr>
        <p:spPr>
          <a:xfrm>
            <a:off x="1336675" y="364250"/>
            <a:ext cx="4769608" cy="597775"/>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Example 10.12  (continued)</a:t>
            </a:r>
            <a:endParaRPr/>
          </a:p>
        </p:txBody>
      </p:sp>
      <p:sp>
        <p:nvSpPr>
          <p:cNvPr id="1835" name="Google Shape;1835;p16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sp>
        <p:nvSpPr>
          <p:cNvPr id="1841" name="Google Shape;1841;p16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842" name="Google Shape;1842;p166"/>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43" name="Google Shape;1843;p166"/>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44" name="Google Shape;1844;p166"/>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45" name="Google Shape;1845;p166"/>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46" name="Google Shape;1846;p166"/>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1847" name="Google Shape;1847;p166"/>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1848" name="Google Shape;1848;p166"/>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1849" name="Google Shape;1849;p166"/>
          <p:cNvCxnSpPr/>
          <p:nvPr/>
        </p:nvCxnSpPr>
        <p:spPr>
          <a:xfrm>
            <a:off x="536527" y="4285615"/>
            <a:ext cx="9534948" cy="0"/>
          </a:xfrm>
          <a:prstGeom prst="straightConnector1">
            <a:avLst/>
          </a:prstGeom>
          <a:noFill/>
          <a:ln cap="flat" cmpd="sng" w="76200">
            <a:solidFill>
              <a:srgbClr val="009900"/>
            </a:solidFill>
            <a:prstDash val="solid"/>
            <a:round/>
            <a:headEnd len="med" w="med" type="none"/>
            <a:tailEnd len="med" w="med" type="none"/>
          </a:ln>
        </p:spPr>
      </p:cxnSp>
      <p:sp>
        <p:nvSpPr>
          <p:cNvPr id="1850" name="Google Shape;1850;p166"/>
          <p:cNvSpPr/>
          <p:nvPr/>
        </p:nvSpPr>
        <p:spPr>
          <a:xfrm>
            <a:off x="579226" y="3042647"/>
            <a:ext cx="9445837" cy="121332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600">
                <a:solidFill>
                  <a:schemeClr val="dk1"/>
                </a:solidFill>
                <a:latin typeface="Libre Baskerville"/>
                <a:ea typeface="Libre Baskerville"/>
                <a:cs typeface="Libre Baskerville"/>
                <a:sym typeface="Libre Baskerville"/>
              </a:rPr>
              <a:t>A simple parity-check code can detect an odd number of errors.</a:t>
            </a:r>
            <a:endParaRPr/>
          </a:p>
        </p:txBody>
      </p:sp>
      <p:grpSp>
        <p:nvGrpSpPr>
          <p:cNvPr id="1851" name="Google Shape;1851;p166"/>
          <p:cNvGrpSpPr/>
          <p:nvPr/>
        </p:nvGrpSpPr>
        <p:grpSpPr>
          <a:xfrm>
            <a:off x="623782" y="2232092"/>
            <a:ext cx="1336675" cy="624985"/>
            <a:chOff x="1200" y="1248"/>
            <a:chExt cx="720" cy="357"/>
          </a:xfrm>
        </p:grpSpPr>
        <p:pic>
          <p:nvPicPr>
            <p:cNvPr id="1852" name="Google Shape;1852;p166"/>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1853" name="Google Shape;1853;p166"/>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1854" name="Google Shape;1854;p16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9" name="Shape 1859"/>
        <p:cNvGrpSpPr/>
        <p:nvPr/>
      </p:nvGrpSpPr>
      <p:grpSpPr>
        <a:xfrm>
          <a:off x="0" y="0"/>
          <a:ext cx="0" cy="0"/>
          <a:chOff x="0" y="0"/>
          <a:chExt cx="0" cy="0"/>
        </a:xfrm>
      </p:grpSpPr>
      <p:sp>
        <p:nvSpPr>
          <p:cNvPr id="1860" name="Google Shape;1860;p16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861" name="Google Shape;1861;p167"/>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862" name="Google Shape;1862;p167"/>
          <p:cNvSpPr txBox="1"/>
          <p:nvPr/>
        </p:nvSpPr>
        <p:spPr>
          <a:xfrm>
            <a:off x="356447" y="840317"/>
            <a:ext cx="634914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10.11  </a:t>
            </a:r>
            <a:r>
              <a:rPr i="1" lang="en-US" sz="2300">
                <a:solidFill>
                  <a:schemeClr val="dk1"/>
                </a:solidFill>
                <a:latin typeface="Times New Roman"/>
                <a:ea typeface="Times New Roman"/>
                <a:cs typeface="Times New Roman"/>
                <a:sym typeface="Times New Roman"/>
              </a:rPr>
              <a:t>Two-dimensional parity-check code</a:t>
            </a:r>
            <a:endParaRPr/>
          </a:p>
        </p:txBody>
      </p:sp>
      <p:cxnSp>
        <p:nvCxnSpPr>
          <p:cNvPr id="1863" name="Google Shape;1863;p167"/>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864" name="Google Shape;1864;p167"/>
          <p:cNvPicPr preferRelativeResize="0"/>
          <p:nvPr/>
        </p:nvPicPr>
        <p:blipFill rotWithShape="1">
          <a:blip r:embed="rId3">
            <a:alphaModFix/>
          </a:blip>
          <a:srcRect b="0" l="0" r="0" t="0"/>
          <a:stretch/>
        </p:blipFill>
        <p:spPr>
          <a:xfrm>
            <a:off x="2621368" y="2436919"/>
            <a:ext cx="5131347" cy="3424290"/>
          </a:xfrm>
          <a:prstGeom prst="rect">
            <a:avLst/>
          </a:prstGeom>
          <a:noFill/>
          <a:ln>
            <a:noFill/>
          </a:ln>
        </p:spPr>
      </p:pic>
      <p:sp>
        <p:nvSpPr>
          <p:cNvPr id="1865" name="Google Shape;1865;p167"/>
          <p:cNvSpPr txBox="1"/>
          <p:nvPr>
            <p:ph idx="11" type="ftr"/>
          </p:nvPr>
        </p:nvSpPr>
        <p:spPr>
          <a:xfrm>
            <a:off x="1069340" y="685863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0" name="Shape 1870"/>
        <p:cNvGrpSpPr/>
        <p:nvPr/>
      </p:nvGrpSpPr>
      <p:grpSpPr>
        <a:xfrm>
          <a:off x="0" y="0"/>
          <a:ext cx="0" cy="0"/>
          <a:chOff x="0" y="0"/>
          <a:chExt cx="0" cy="0"/>
        </a:xfrm>
      </p:grpSpPr>
      <p:sp>
        <p:nvSpPr>
          <p:cNvPr id="1871" name="Google Shape;1871;p16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872" name="Google Shape;1872;p168"/>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873" name="Google Shape;1873;p168"/>
          <p:cNvSpPr txBox="1"/>
          <p:nvPr/>
        </p:nvSpPr>
        <p:spPr>
          <a:xfrm>
            <a:off x="356447" y="840317"/>
            <a:ext cx="634914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10.11  </a:t>
            </a:r>
            <a:r>
              <a:rPr i="1" lang="en-US" sz="2300">
                <a:solidFill>
                  <a:schemeClr val="dk1"/>
                </a:solidFill>
                <a:latin typeface="Times New Roman"/>
                <a:ea typeface="Times New Roman"/>
                <a:cs typeface="Times New Roman"/>
                <a:sym typeface="Times New Roman"/>
              </a:rPr>
              <a:t>Two-dimensional parity-check code</a:t>
            </a:r>
            <a:endParaRPr/>
          </a:p>
        </p:txBody>
      </p:sp>
      <p:cxnSp>
        <p:nvCxnSpPr>
          <p:cNvPr id="1874" name="Google Shape;1874;p168"/>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875" name="Google Shape;1875;p168"/>
          <p:cNvPicPr preferRelativeResize="0"/>
          <p:nvPr/>
        </p:nvPicPr>
        <p:blipFill rotWithShape="1">
          <a:blip r:embed="rId3">
            <a:alphaModFix/>
          </a:blip>
          <a:srcRect b="0" l="0" r="0" t="0"/>
          <a:stretch/>
        </p:blipFill>
        <p:spPr>
          <a:xfrm>
            <a:off x="356446" y="2478935"/>
            <a:ext cx="9995359" cy="3133681"/>
          </a:xfrm>
          <a:prstGeom prst="rect">
            <a:avLst/>
          </a:prstGeom>
          <a:noFill/>
          <a:ln>
            <a:noFill/>
          </a:ln>
        </p:spPr>
      </p:pic>
      <p:sp>
        <p:nvSpPr>
          <p:cNvPr id="1876" name="Google Shape;1876;p16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1" name="Shape 1881"/>
        <p:cNvGrpSpPr/>
        <p:nvPr/>
      </p:nvGrpSpPr>
      <p:grpSpPr>
        <a:xfrm>
          <a:off x="0" y="0"/>
          <a:ext cx="0" cy="0"/>
          <a:chOff x="0" y="0"/>
          <a:chExt cx="0" cy="0"/>
        </a:xfrm>
      </p:grpSpPr>
      <p:sp>
        <p:nvSpPr>
          <p:cNvPr id="1882" name="Google Shape;1882;p16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883" name="Google Shape;1883;p169"/>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884" name="Google Shape;1884;p169"/>
          <p:cNvSpPr txBox="1"/>
          <p:nvPr/>
        </p:nvSpPr>
        <p:spPr>
          <a:xfrm>
            <a:off x="356447" y="840317"/>
            <a:ext cx="634914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10.11  </a:t>
            </a:r>
            <a:r>
              <a:rPr i="1" lang="en-US" sz="2300">
                <a:solidFill>
                  <a:schemeClr val="dk1"/>
                </a:solidFill>
                <a:latin typeface="Times New Roman"/>
                <a:ea typeface="Times New Roman"/>
                <a:cs typeface="Times New Roman"/>
                <a:sym typeface="Times New Roman"/>
              </a:rPr>
              <a:t>Two-dimensional parity-check code</a:t>
            </a:r>
            <a:endParaRPr/>
          </a:p>
        </p:txBody>
      </p:sp>
      <p:cxnSp>
        <p:nvCxnSpPr>
          <p:cNvPr id="1885" name="Google Shape;1885;p169"/>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886" name="Google Shape;1886;p169"/>
          <p:cNvPicPr preferRelativeResize="0"/>
          <p:nvPr/>
        </p:nvPicPr>
        <p:blipFill rotWithShape="1">
          <a:blip r:embed="rId3">
            <a:alphaModFix/>
          </a:blip>
          <a:srcRect b="0" l="0" r="0" t="0"/>
          <a:stretch/>
        </p:blipFill>
        <p:spPr>
          <a:xfrm>
            <a:off x="252483" y="2414161"/>
            <a:ext cx="9995359" cy="3131930"/>
          </a:xfrm>
          <a:prstGeom prst="rect">
            <a:avLst/>
          </a:prstGeom>
          <a:noFill/>
          <a:ln>
            <a:noFill/>
          </a:ln>
        </p:spPr>
      </p:pic>
      <p:sp>
        <p:nvSpPr>
          <p:cNvPr id="1887" name="Google Shape;1887;p16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2" name="Shape 1892"/>
        <p:cNvGrpSpPr/>
        <p:nvPr/>
      </p:nvGrpSpPr>
      <p:grpSpPr>
        <a:xfrm>
          <a:off x="0" y="0"/>
          <a:ext cx="0" cy="0"/>
          <a:chOff x="0" y="0"/>
          <a:chExt cx="0" cy="0"/>
        </a:xfrm>
      </p:grpSpPr>
      <p:sp>
        <p:nvSpPr>
          <p:cNvPr id="1893" name="Google Shape;1893;p17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894" name="Google Shape;1894;p170"/>
          <p:cNvSpPr/>
          <p:nvPr/>
        </p:nvSpPr>
        <p:spPr>
          <a:xfrm>
            <a:off x="317500" y="276224"/>
            <a:ext cx="8839200" cy="1236345"/>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1895" name="Google Shape;1895;p170"/>
          <p:cNvSpPr txBox="1"/>
          <p:nvPr/>
        </p:nvSpPr>
        <p:spPr>
          <a:xfrm>
            <a:off x="267336" y="448169"/>
            <a:ext cx="4314227" cy="6593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3600">
                <a:solidFill>
                  <a:schemeClr val="dk1"/>
                </a:solidFill>
                <a:latin typeface="Times"/>
                <a:ea typeface="Times"/>
                <a:cs typeface="Times"/>
                <a:sym typeface="Times"/>
              </a:rPr>
              <a:t>10-4   CYCLIC CODES</a:t>
            </a:r>
            <a:endParaRPr/>
          </a:p>
        </p:txBody>
      </p:sp>
      <p:sp>
        <p:nvSpPr>
          <p:cNvPr id="1896" name="Google Shape;1896;p170"/>
          <p:cNvSpPr txBox="1"/>
          <p:nvPr/>
        </p:nvSpPr>
        <p:spPr>
          <a:xfrm>
            <a:off x="9624060" y="7058661"/>
            <a:ext cx="210732" cy="428498"/>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1897" name="Google Shape;1897;p170"/>
          <p:cNvSpPr/>
          <p:nvPr/>
        </p:nvSpPr>
        <p:spPr>
          <a:xfrm>
            <a:off x="356447" y="1628114"/>
            <a:ext cx="9624060" cy="2075103"/>
          </a:xfrm>
          <a:prstGeom prst="rect">
            <a:avLst/>
          </a:prstGeom>
          <a:noFill/>
          <a:ln>
            <a:noFill/>
          </a:ln>
        </p:spPr>
        <p:txBody>
          <a:bodyPr anchorCtr="0" anchor="ctr" bIns="52150" lIns="104300" spcFirstLastPara="1" rIns="104300" wrap="square" tIns="52150">
            <a:noAutofit/>
          </a:bodyPr>
          <a:lstStyle/>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Cyclic codes</a:t>
            </a:r>
            <a:r>
              <a:rPr i="1" lang="en-US" sz="3200">
                <a:solidFill>
                  <a:schemeClr val="dk1"/>
                </a:solidFill>
                <a:latin typeface="Times New Roman"/>
                <a:ea typeface="Times New Roman"/>
                <a:cs typeface="Times New Roman"/>
                <a:sym typeface="Times New Roman"/>
              </a:rPr>
              <a:t> are special linear block codes with one extra property. In a cyclic code, if a codeword is cyclically shifted (rotated), the result is another codeword.</a:t>
            </a:r>
            <a:endParaRPr/>
          </a:p>
        </p:txBody>
      </p:sp>
      <p:sp>
        <p:nvSpPr>
          <p:cNvPr id="1898" name="Google Shape;1898;p170"/>
          <p:cNvSpPr/>
          <p:nvPr/>
        </p:nvSpPr>
        <p:spPr>
          <a:xfrm>
            <a:off x="356447" y="4390655"/>
            <a:ext cx="7841827" cy="2321324"/>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Cyclic Redundancy Check</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Hardware Implementation</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Polynomials</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Cyclic Code Analysis</a:t>
            </a:r>
            <a:endParaRPr/>
          </a:p>
          <a:p>
            <a:pPr indent="0" lvl="0" marL="0" marR="0" rtl="0" algn="l">
              <a:spcBef>
                <a:spcPts val="0"/>
              </a:spcBef>
              <a:spcAft>
                <a:spcPts val="0"/>
              </a:spcAft>
              <a:buClr>
                <a:schemeClr val="dk1"/>
              </a:buClr>
              <a:buSzPts val="2808"/>
              <a:buFont typeface="Noto Sans Symbols"/>
              <a:buNone/>
            </a:pPr>
            <a:r>
              <a:rPr lang="en-US" sz="2400">
                <a:solidFill>
                  <a:srgbClr val="0033CC"/>
                </a:solidFill>
                <a:latin typeface="Times New Roman"/>
                <a:ea typeface="Times New Roman"/>
                <a:cs typeface="Times New Roman"/>
                <a:sym typeface="Times New Roman"/>
              </a:rPr>
              <a:t>Advantages of Cyclic Codes</a:t>
            </a:r>
            <a:br>
              <a:rPr lang="en-US" sz="2400">
                <a:solidFill>
                  <a:srgbClr val="0033CC"/>
                </a:solidFill>
                <a:latin typeface="Times New Roman"/>
                <a:ea typeface="Times New Roman"/>
                <a:cs typeface="Times New Roman"/>
                <a:sym typeface="Times New Roman"/>
              </a:rPr>
            </a:br>
            <a:r>
              <a:rPr lang="en-US" sz="2400">
                <a:solidFill>
                  <a:srgbClr val="0033CC"/>
                </a:solidFill>
                <a:latin typeface="Times New Roman"/>
                <a:ea typeface="Times New Roman"/>
                <a:cs typeface="Times New Roman"/>
                <a:sym typeface="Times New Roman"/>
              </a:rPr>
              <a:t>Other Cyclic Codes</a:t>
            </a:r>
            <a:endParaRPr/>
          </a:p>
        </p:txBody>
      </p:sp>
      <p:sp>
        <p:nvSpPr>
          <p:cNvPr id="1899" name="Google Shape;1899;p170"/>
          <p:cNvSpPr txBox="1"/>
          <p:nvPr/>
        </p:nvSpPr>
        <p:spPr>
          <a:xfrm>
            <a:off x="371299" y="3865457"/>
            <a:ext cx="5466080" cy="597775"/>
          </a:xfrm>
          <a:prstGeom prst="rect">
            <a:avLst/>
          </a:prstGeom>
          <a:noFill/>
          <a:ln>
            <a:noFill/>
          </a:ln>
        </p:spPr>
        <p:txBody>
          <a:bodyPr anchorCtr="0" anchor="t" bIns="52150" lIns="104300" spcFirstLastPara="1" rIns="104300" wrap="square" tIns="52150">
            <a:spAutoFit/>
          </a:bodyPr>
          <a:lstStyle/>
          <a:p>
            <a:pPr indent="0" lvl="0" marL="0" marR="0" rtl="0" algn="ctr">
              <a:spcBef>
                <a:spcPts val="0"/>
              </a:spcBef>
              <a:spcAft>
                <a:spcPts val="0"/>
              </a:spcAft>
              <a:buNone/>
            </a:pPr>
            <a:r>
              <a:rPr i="1" lang="en-US" sz="3200" u="sng">
                <a:solidFill>
                  <a:schemeClr val="hlink"/>
                </a:solidFill>
                <a:latin typeface="Times New Roman"/>
                <a:ea typeface="Times New Roman"/>
                <a:cs typeface="Times New Roman"/>
                <a:sym typeface="Times New Roman"/>
              </a:rPr>
              <a:t>Topics discussed in this section:</a:t>
            </a:r>
            <a:endParaRPr/>
          </a:p>
        </p:txBody>
      </p:sp>
      <p:sp>
        <p:nvSpPr>
          <p:cNvPr id="1900" name="Google Shape;1900;p17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5" name="Shape 1905"/>
        <p:cNvGrpSpPr/>
        <p:nvPr/>
      </p:nvGrpSpPr>
      <p:grpSpPr>
        <a:xfrm>
          <a:off x="0" y="0"/>
          <a:ext cx="0" cy="0"/>
          <a:chOff x="0" y="0"/>
          <a:chExt cx="0" cy="0"/>
        </a:xfrm>
      </p:grpSpPr>
      <p:sp>
        <p:nvSpPr>
          <p:cNvPr id="1906" name="Google Shape;1906;p17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907" name="Google Shape;1907;p171"/>
          <p:cNvSpPr txBox="1"/>
          <p:nvPr/>
        </p:nvSpPr>
        <p:spPr>
          <a:xfrm>
            <a:off x="623782" y="756285"/>
            <a:ext cx="4784997"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Table 10.6  </a:t>
            </a:r>
            <a:r>
              <a:rPr i="1" lang="en-US" sz="2300">
                <a:solidFill>
                  <a:schemeClr val="dk1"/>
                </a:solidFill>
                <a:latin typeface="Times New Roman"/>
                <a:ea typeface="Times New Roman"/>
                <a:cs typeface="Times New Roman"/>
                <a:sym typeface="Times New Roman"/>
              </a:rPr>
              <a:t>A CRC code with C(7, 4)</a:t>
            </a:r>
            <a:endParaRPr/>
          </a:p>
        </p:txBody>
      </p:sp>
      <p:pic>
        <p:nvPicPr>
          <p:cNvPr id="1908" name="Google Shape;1908;p171"/>
          <p:cNvPicPr preferRelativeResize="0"/>
          <p:nvPr/>
        </p:nvPicPr>
        <p:blipFill rotWithShape="1">
          <a:blip r:embed="rId3">
            <a:alphaModFix/>
          </a:blip>
          <a:srcRect b="0" l="0" r="0" t="0"/>
          <a:stretch/>
        </p:blipFill>
        <p:spPr>
          <a:xfrm>
            <a:off x="384295" y="1325250"/>
            <a:ext cx="10219994" cy="4725030"/>
          </a:xfrm>
          <a:prstGeom prst="rect">
            <a:avLst/>
          </a:prstGeom>
          <a:noFill/>
          <a:ln>
            <a:noFill/>
          </a:ln>
        </p:spPr>
      </p:pic>
      <p:sp>
        <p:nvSpPr>
          <p:cNvPr id="1909" name="Google Shape;1909;p17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17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916" name="Google Shape;1916;p172"/>
          <p:cNvSpPr txBox="1"/>
          <p:nvPr/>
        </p:nvSpPr>
        <p:spPr>
          <a:xfrm>
            <a:off x="356447" y="420158"/>
            <a:ext cx="529539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10.14  </a:t>
            </a:r>
            <a:r>
              <a:rPr i="1" lang="en-US" sz="2300">
                <a:solidFill>
                  <a:schemeClr val="dk1"/>
                </a:solidFill>
                <a:latin typeface="Times New Roman"/>
                <a:ea typeface="Times New Roman"/>
                <a:cs typeface="Times New Roman"/>
                <a:sym typeface="Times New Roman"/>
              </a:rPr>
              <a:t>CRC encoder and decoder</a:t>
            </a:r>
            <a:endParaRPr/>
          </a:p>
        </p:txBody>
      </p:sp>
      <p:cxnSp>
        <p:nvCxnSpPr>
          <p:cNvPr id="1917" name="Google Shape;1917;p172"/>
          <p:cNvCxnSpPr/>
          <p:nvPr/>
        </p:nvCxnSpPr>
        <p:spPr>
          <a:xfrm>
            <a:off x="241300"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918" name="Google Shape;1918;p172"/>
          <p:cNvPicPr preferRelativeResize="0"/>
          <p:nvPr/>
        </p:nvPicPr>
        <p:blipFill rotWithShape="1">
          <a:blip r:embed="rId3">
            <a:alphaModFix/>
          </a:blip>
          <a:srcRect b="0" l="0" r="0" t="0"/>
          <a:stretch/>
        </p:blipFill>
        <p:spPr>
          <a:xfrm>
            <a:off x="267335" y="1419225"/>
            <a:ext cx="9770724" cy="4837072"/>
          </a:xfrm>
          <a:prstGeom prst="rect">
            <a:avLst/>
          </a:prstGeom>
          <a:noFill/>
          <a:ln>
            <a:noFill/>
          </a:ln>
        </p:spPr>
      </p:pic>
      <p:sp>
        <p:nvSpPr>
          <p:cNvPr id="1919" name="Google Shape;1919;p17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1920367" y="371347"/>
            <a:ext cx="5636133" cy="720069"/>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6.2</a:t>
            </a:r>
            <a:endParaRPr/>
          </a:p>
        </p:txBody>
      </p:sp>
      <p:sp>
        <p:nvSpPr>
          <p:cNvPr id="261" name="Google Shape;261;p29"/>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62" name="Google Shape;262;p29"/>
          <p:cNvSpPr/>
          <p:nvPr/>
        </p:nvSpPr>
        <p:spPr>
          <a:xfrm>
            <a:off x="774839" y="2919983"/>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63" name="Google Shape;263;p29"/>
          <p:cNvSpPr/>
          <p:nvPr/>
        </p:nvSpPr>
        <p:spPr>
          <a:xfrm>
            <a:off x="774839" y="4634496"/>
            <a:ext cx="9144000" cy="1715770"/>
          </a:xfrm>
          <a:custGeom>
            <a:rect b="b" l="l" r="r" t="t"/>
            <a:pathLst>
              <a:path extrusionOk="0" h="1715770" w="9144000">
                <a:moveTo>
                  <a:pt x="9144000" y="0"/>
                </a:moveTo>
                <a:lnTo>
                  <a:pt x="0" y="0"/>
                </a:lnTo>
                <a:lnTo>
                  <a:pt x="0" y="857250"/>
                </a:lnTo>
                <a:lnTo>
                  <a:pt x="0" y="858012"/>
                </a:lnTo>
                <a:lnTo>
                  <a:pt x="0" y="1715262"/>
                </a:lnTo>
                <a:lnTo>
                  <a:pt x="9144000" y="1715262"/>
                </a:lnTo>
                <a:lnTo>
                  <a:pt x="9144000" y="858012"/>
                </a:lnTo>
                <a:lnTo>
                  <a:pt x="9144000" y="857250"/>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64" name="Google Shape;264;p29"/>
          <p:cNvSpPr txBox="1"/>
          <p:nvPr/>
        </p:nvSpPr>
        <p:spPr>
          <a:xfrm>
            <a:off x="546100" y="1190626"/>
            <a:ext cx="9066021" cy="4598695"/>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Five channels, each with a 100-kHz bandwidth, are to be  multiplexed together. What is the minimum bandwidth of  th link if ther is a need for a guard band of 10 kHz  between the channels to prevent interference?</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100">
              <a:solidFill>
                <a:schemeClr val="dk1"/>
              </a:solidFill>
              <a:latin typeface="Times New Roman"/>
              <a:ea typeface="Times New Roman"/>
              <a:cs typeface="Times New Roman"/>
              <a:sym typeface="Times New Roman"/>
            </a:endParaRPr>
          </a:p>
          <a:p>
            <a:pPr indent="0" lvl="0" marL="12700" marR="0" rtl="0" algn="l">
              <a:lnSpc>
                <a:spcPct val="100000"/>
              </a:lnSpc>
              <a:spcBef>
                <a:spcPts val="1825"/>
              </a:spcBef>
              <a:spcAft>
                <a:spcPts val="0"/>
              </a:spcAft>
              <a:buNone/>
            </a:pPr>
            <a:r>
              <a:rPr b="1" i="1" lang="en-US" sz="2800">
                <a:solidFill>
                  <a:srgbClr val="FF0000"/>
                </a:solidFill>
                <a:latin typeface="Times New Roman"/>
                <a:ea typeface="Times New Roman"/>
                <a:cs typeface="Times New Roman"/>
                <a:sym typeface="Times New Roman"/>
              </a:rPr>
              <a:t>Solution</a:t>
            </a:r>
            <a:endParaRPr sz="2800">
              <a:solidFill>
                <a:schemeClr val="dk1"/>
              </a:solidFill>
              <a:latin typeface="Times New Roman"/>
              <a:ea typeface="Times New Roman"/>
              <a:cs typeface="Times New Roman"/>
              <a:sym typeface="Times New Roman"/>
            </a:endParaRPr>
          </a:p>
          <a:p>
            <a:pPr indent="0" lvl="0" marL="12700" marR="6985"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For	five	channels,	we	need	at	least	four	guard	bands.  This means that the required bandwidth is at least</a:t>
            </a:r>
            <a:endParaRPr sz="2800">
              <a:solidFill>
                <a:schemeClr val="dk1"/>
              </a:solidFill>
              <a:latin typeface="Times New Roman"/>
              <a:ea typeface="Times New Roman"/>
              <a:cs typeface="Times New Roman"/>
              <a:sym typeface="Times New Roman"/>
            </a:endParaRPr>
          </a:p>
          <a:p>
            <a:pPr indent="0" lvl="0" marL="2226945" marR="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5 × 100 + 4 × 10 = 540 kHz,</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as shown in Figure 6.7.</a:t>
            </a:r>
            <a:endParaRPr sz="2800">
              <a:solidFill>
                <a:schemeClr val="dk1"/>
              </a:solidFill>
              <a:latin typeface="Times New Roman"/>
              <a:ea typeface="Times New Roman"/>
              <a:cs typeface="Times New Roman"/>
              <a:sym typeface="Times New Roman"/>
            </a:endParaRPr>
          </a:p>
        </p:txBody>
      </p:sp>
      <p:sp>
        <p:nvSpPr>
          <p:cNvPr id="265" name="Google Shape;265;p29"/>
          <p:cNvSpPr/>
          <p:nvPr/>
        </p:nvSpPr>
        <p:spPr>
          <a:xfrm>
            <a:off x="774839" y="634898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66" name="Google Shape;266;p2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4" name="Shape 1924"/>
        <p:cNvGrpSpPr/>
        <p:nvPr/>
      </p:nvGrpSpPr>
      <p:grpSpPr>
        <a:xfrm>
          <a:off x="0" y="0"/>
          <a:ext cx="0" cy="0"/>
          <a:chOff x="0" y="0"/>
          <a:chExt cx="0" cy="0"/>
        </a:xfrm>
      </p:grpSpPr>
      <p:sp>
        <p:nvSpPr>
          <p:cNvPr id="1925" name="Google Shape;1925;p17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1926" name="Google Shape;1926;p173"/>
          <p:cNvSpPr txBox="1"/>
          <p:nvPr/>
        </p:nvSpPr>
        <p:spPr>
          <a:xfrm>
            <a:off x="356447" y="336127"/>
            <a:ext cx="5130284"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10.15  </a:t>
            </a:r>
            <a:r>
              <a:rPr i="1" lang="en-US" sz="2300">
                <a:solidFill>
                  <a:schemeClr val="dk1"/>
                </a:solidFill>
                <a:latin typeface="Times New Roman"/>
                <a:ea typeface="Times New Roman"/>
                <a:cs typeface="Times New Roman"/>
                <a:sym typeface="Times New Roman"/>
              </a:rPr>
              <a:t>Division in CRC encoder</a:t>
            </a:r>
            <a:endParaRPr/>
          </a:p>
        </p:txBody>
      </p:sp>
      <p:cxnSp>
        <p:nvCxnSpPr>
          <p:cNvPr id="1927" name="Google Shape;1927;p173"/>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928" name="Google Shape;1928;p173"/>
          <p:cNvPicPr preferRelativeResize="0"/>
          <p:nvPr/>
        </p:nvPicPr>
        <p:blipFill rotWithShape="1">
          <a:blip r:embed="rId3">
            <a:alphaModFix/>
          </a:blip>
          <a:srcRect b="0" l="0" r="0" t="0"/>
          <a:stretch/>
        </p:blipFill>
        <p:spPr>
          <a:xfrm>
            <a:off x="1986448" y="1102916"/>
            <a:ext cx="5677156" cy="5535586"/>
          </a:xfrm>
          <a:prstGeom prst="rect">
            <a:avLst/>
          </a:prstGeom>
          <a:noFill/>
          <a:ln>
            <a:noFill/>
          </a:ln>
        </p:spPr>
      </p:pic>
      <p:sp>
        <p:nvSpPr>
          <p:cNvPr id="1929" name="Google Shape;1929;p17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17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936" name="Google Shape;1936;p174"/>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937" name="Google Shape;1937;p174"/>
          <p:cNvSpPr txBox="1"/>
          <p:nvPr/>
        </p:nvSpPr>
        <p:spPr>
          <a:xfrm>
            <a:off x="356447" y="840317"/>
            <a:ext cx="7198158"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10.16  </a:t>
            </a:r>
            <a:r>
              <a:rPr i="1" lang="en-US" sz="2300">
                <a:solidFill>
                  <a:schemeClr val="dk1"/>
                </a:solidFill>
                <a:latin typeface="Times New Roman"/>
                <a:ea typeface="Times New Roman"/>
                <a:cs typeface="Times New Roman"/>
                <a:sym typeface="Times New Roman"/>
              </a:rPr>
              <a:t>Division in the CRC decoder for two cases</a:t>
            </a:r>
            <a:endParaRPr/>
          </a:p>
        </p:txBody>
      </p:sp>
      <p:cxnSp>
        <p:nvCxnSpPr>
          <p:cNvPr id="1938" name="Google Shape;1938;p174"/>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939" name="Google Shape;1939;p174"/>
          <p:cNvPicPr preferRelativeResize="0"/>
          <p:nvPr/>
        </p:nvPicPr>
        <p:blipFill rotWithShape="1">
          <a:blip r:embed="rId3">
            <a:alphaModFix/>
          </a:blip>
          <a:srcRect b="0" l="0" r="0" t="0"/>
          <a:stretch/>
        </p:blipFill>
        <p:spPr>
          <a:xfrm>
            <a:off x="577371" y="1710395"/>
            <a:ext cx="8957578" cy="5012138"/>
          </a:xfrm>
          <a:prstGeom prst="rect">
            <a:avLst/>
          </a:prstGeom>
          <a:noFill/>
          <a:ln>
            <a:noFill/>
          </a:ln>
        </p:spPr>
      </p:pic>
      <p:sp>
        <p:nvSpPr>
          <p:cNvPr id="1940" name="Google Shape;1940;p17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5" name="Shape 1945"/>
        <p:cNvGrpSpPr/>
        <p:nvPr/>
      </p:nvGrpSpPr>
      <p:grpSpPr>
        <a:xfrm>
          <a:off x="0" y="0"/>
          <a:ext cx="0" cy="0"/>
          <a:chOff x="0" y="0"/>
          <a:chExt cx="0" cy="0"/>
        </a:xfrm>
      </p:grpSpPr>
      <p:sp>
        <p:nvSpPr>
          <p:cNvPr id="1946" name="Google Shape;1946;p17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947" name="Google Shape;1947;p175"/>
          <p:cNvCxnSpPr/>
          <p:nvPr/>
        </p:nvCxnSpPr>
        <p:spPr>
          <a:xfrm>
            <a:off x="178223" y="1495425"/>
            <a:ext cx="10247842" cy="0"/>
          </a:xfrm>
          <a:prstGeom prst="straightConnector1">
            <a:avLst/>
          </a:prstGeom>
          <a:noFill/>
          <a:ln cap="flat" cmpd="sng" w="19050">
            <a:solidFill>
              <a:schemeClr val="hlink"/>
            </a:solidFill>
            <a:prstDash val="solid"/>
            <a:round/>
            <a:headEnd len="med" w="med" type="none"/>
            <a:tailEnd len="med" w="med" type="none"/>
          </a:ln>
        </p:spPr>
      </p:cxnSp>
      <p:sp>
        <p:nvSpPr>
          <p:cNvPr id="1948" name="Google Shape;1948;p175"/>
          <p:cNvSpPr txBox="1"/>
          <p:nvPr/>
        </p:nvSpPr>
        <p:spPr>
          <a:xfrm>
            <a:off x="356447" y="822194"/>
            <a:ext cx="6855628"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10.17  </a:t>
            </a:r>
            <a:r>
              <a:rPr i="1" lang="en-US" sz="2300">
                <a:solidFill>
                  <a:schemeClr val="dk1"/>
                </a:solidFill>
                <a:latin typeface="Times New Roman"/>
                <a:ea typeface="Times New Roman"/>
                <a:cs typeface="Times New Roman"/>
                <a:sym typeface="Times New Roman"/>
              </a:rPr>
              <a:t>Hardwired design of the divisor in CRC</a:t>
            </a:r>
            <a:endParaRPr/>
          </a:p>
        </p:txBody>
      </p:sp>
      <p:cxnSp>
        <p:nvCxnSpPr>
          <p:cNvPr id="1949" name="Google Shape;1949;p175"/>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950" name="Google Shape;1950;p175"/>
          <p:cNvPicPr preferRelativeResize="0"/>
          <p:nvPr/>
        </p:nvPicPr>
        <p:blipFill rotWithShape="1">
          <a:blip r:embed="rId3">
            <a:alphaModFix/>
          </a:blip>
          <a:srcRect b="0" l="0" r="0" t="0"/>
          <a:stretch/>
        </p:blipFill>
        <p:spPr>
          <a:xfrm>
            <a:off x="623782" y="2100792"/>
            <a:ext cx="8732943" cy="3166944"/>
          </a:xfrm>
          <a:prstGeom prst="rect">
            <a:avLst/>
          </a:prstGeom>
          <a:noFill/>
          <a:ln>
            <a:noFill/>
          </a:ln>
        </p:spPr>
      </p:pic>
      <p:sp>
        <p:nvSpPr>
          <p:cNvPr id="1951" name="Google Shape;1951;p17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6" name="Shape 1956"/>
        <p:cNvGrpSpPr/>
        <p:nvPr/>
      </p:nvGrpSpPr>
      <p:grpSpPr>
        <a:xfrm>
          <a:off x="0" y="0"/>
          <a:ext cx="0" cy="0"/>
          <a:chOff x="0" y="0"/>
          <a:chExt cx="0" cy="0"/>
        </a:xfrm>
      </p:grpSpPr>
      <p:sp>
        <p:nvSpPr>
          <p:cNvPr id="1957" name="Google Shape;1957;p17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958" name="Google Shape;1958;p176"/>
          <p:cNvCxnSpPr/>
          <p:nvPr/>
        </p:nvCxnSpPr>
        <p:spPr>
          <a:xfrm>
            <a:off x="178223" y="1419225"/>
            <a:ext cx="10247842" cy="0"/>
          </a:xfrm>
          <a:prstGeom prst="straightConnector1">
            <a:avLst/>
          </a:prstGeom>
          <a:noFill/>
          <a:ln cap="flat" cmpd="sng" w="19050">
            <a:solidFill>
              <a:schemeClr val="hlink"/>
            </a:solidFill>
            <a:prstDash val="solid"/>
            <a:round/>
            <a:headEnd len="med" w="med" type="none"/>
            <a:tailEnd len="med" w="med" type="none"/>
          </a:ln>
        </p:spPr>
      </p:cxnSp>
      <p:sp>
        <p:nvSpPr>
          <p:cNvPr id="1959" name="Google Shape;1959;p176"/>
          <p:cNvSpPr txBox="1"/>
          <p:nvPr/>
        </p:nvSpPr>
        <p:spPr>
          <a:xfrm>
            <a:off x="356447" y="822194"/>
            <a:ext cx="6718859"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10.18  </a:t>
            </a:r>
            <a:r>
              <a:rPr i="1" lang="en-US" sz="2300">
                <a:solidFill>
                  <a:schemeClr val="dk1"/>
                </a:solidFill>
                <a:latin typeface="Times New Roman"/>
                <a:ea typeface="Times New Roman"/>
                <a:cs typeface="Times New Roman"/>
                <a:sym typeface="Times New Roman"/>
              </a:rPr>
              <a:t>Simulation of division in CRC encoder</a:t>
            </a:r>
            <a:endParaRPr/>
          </a:p>
        </p:txBody>
      </p:sp>
      <p:cxnSp>
        <p:nvCxnSpPr>
          <p:cNvPr id="1960" name="Google Shape;1960;p176"/>
          <p:cNvCxnSpPr/>
          <p:nvPr/>
        </p:nvCxnSpPr>
        <p:spPr>
          <a:xfrm>
            <a:off x="178223" y="68294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961" name="Google Shape;1961;p176"/>
          <p:cNvPicPr preferRelativeResize="0"/>
          <p:nvPr/>
        </p:nvPicPr>
        <p:blipFill rotWithShape="1">
          <a:blip r:embed="rId3">
            <a:alphaModFix/>
          </a:blip>
          <a:srcRect b="0" l="0" r="0" t="0"/>
          <a:stretch/>
        </p:blipFill>
        <p:spPr>
          <a:xfrm>
            <a:off x="2090412" y="1724025"/>
            <a:ext cx="7097374" cy="5082540"/>
          </a:xfrm>
          <a:prstGeom prst="rect">
            <a:avLst/>
          </a:prstGeom>
          <a:noFill/>
          <a:ln>
            <a:noFill/>
          </a:ln>
        </p:spPr>
      </p:pic>
      <p:sp>
        <p:nvSpPr>
          <p:cNvPr id="1962" name="Google Shape;1962;p17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7" name="Shape 1967"/>
        <p:cNvGrpSpPr/>
        <p:nvPr/>
      </p:nvGrpSpPr>
      <p:grpSpPr>
        <a:xfrm>
          <a:off x="0" y="0"/>
          <a:ext cx="0" cy="0"/>
          <a:chOff x="0" y="0"/>
          <a:chExt cx="0" cy="0"/>
        </a:xfrm>
      </p:grpSpPr>
      <p:sp>
        <p:nvSpPr>
          <p:cNvPr id="1968" name="Google Shape;1968;p17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969" name="Google Shape;1969;p177"/>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970" name="Google Shape;1970;p177"/>
          <p:cNvSpPr txBox="1"/>
          <p:nvPr/>
        </p:nvSpPr>
        <p:spPr>
          <a:xfrm>
            <a:off x="356447" y="840317"/>
            <a:ext cx="750779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10.19  </a:t>
            </a:r>
            <a:r>
              <a:rPr i="1" lang="en-US" sz="2300">
                <a:solidFill>
                  <a:schemeClr val="dk1"/>
                </a:solidFill>
                <a:latin typeface="Times New Roman"/>
                <a:ea typeface="Times New Roman"/>
                <a:cs typeface="Times New Roman"/>
                <a:sym typeface="Times New Roman"/>
              </a:rPr>
              <a:t>The CRC encoder design using shift registers</a:t>
            </a:r>
            <a:endParaRPr/>
          </a:p>
        </p:txBody>
      </p:sp>
      <p:cxnSp>
        <p:nvCxnSpPr>
          <p:cNvPr id="1971" name="Google Shape;1971;p177"/>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972" name="Google Shape;1972;p177"/>
          <p:cNvPicPr preferRelativeResize="0"/>
          <p:nvPr/>
        </p:nvPicPr>
        <p:blipFill rotWithShape="1">
          <a:blip r:embed="rId3">
            <a:alphaModFix/>
          </a:blip>
          <a:srcRect b="0" l="0" r="0" t="0"/>
          <a:stretch/>
        </p:blipFill>
        <p:spPr>
          <a:xfrm>
            <a:off x="802005" y="3257978"/>
            <a:ext cx="8669823" cy="628486"/>
          </a:xfrm>
          <a:prstGeom prst="rect">
            <a:avLst/>
          </a:prstGeom>
          <a:noFill/>
          <a:ln>
            <a:noFill/>
          </a:ln>
        </p:spPr>
      </p:pic>
      <p:sp>
        <p:nvSpPr>
          <p:cNvPr id="1973" name="Google Shape;1973;p177"/>
          <p:cNvSpPr txBox="1"/>
          <p:nvPr>
            <p:ph idx="11" type="ftr"/>
          </p:nvPr>
        </p:nvSpPr>
        <p:spPr>
          <a:xfrm>
            <a:off x="1069340" y="678243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8" name="Shape 1978"/>
        <p:cNvGrpSpPr/>
        <p:nvPr/>
      </p:nvGrpSpPr>
      <p:grpSpPr>
        <a:xfrm>
          <a:off x="0" y="0"/>
          <a:ext cx="0" cy="0"/>
          <a:chOff x="0" y="0"/>
          <a:chExt cx="0" cy="0"/>
        </a:xfrm>
      </p:grpSpPr>
      <p:sp>
        <p:nvSpPr>
          <p:cNvPr id="1979" name="Google Shape;1979;p17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980" name="Google Shape;1980;p178"/>
          <p:cNvCxnSpPr/>
          <p:nvPr/>
        </p:nvCxnSpPr>
        <p:spPr>
          <a:xfrm>
            <a:off x="178223" y="1419225"/>
            <a:ext cx="10247842" cy="0"/>
          </a:xfrm>
          <a:prstGeom prst="straightConnector1">
            <a:avLst/>
          </a:prstGeom>
          <a:noFill/>
          <a:ln cap="flat" cmpd="sng" w="19050">
            <a:solidFill>
              <a:schemeClr val="hlink"/>
            </a:solidFill>
            <a:prstDash val="solid"/>
            <a:round/>
            <a:headEnd len="med" w="med" type="none"/>
            <a:tailEnd len="med" w="med" type="none"/>
          </a:ln>
        </p:spPr>
      </p:cxnSp>
      <p:sp>
        <p:nvSpPr>
          <p:cNvPr id="1981" name="Google Shape;1981;p178"/>
          <p:cNvSpPr txBox="1"/>
          <p:nvPr/>
        </p:nvSpPr>
        <p:spPr>
          <a:xfrm>
            <a:off x="356447" y="504190"/>
            <a:ext cx="8640860"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10.20  </a:t>
            </a:r>
            <a:r>
              <a:rPr i="1" lang="en-US" sz="2300">
                <a:solidFill>
                  <a:schemeClr val="dk1"/>
                </a:solidFill>
                <a:latin typeface="Times New Roman"/>
                <a:ea typeface="Times New Roman"/>
                <a:cs typeface="Times New Roman"/>
                <a:sym typeface="Times New Roman"/>
              </a:rPr>
              <a:t>General design of encoder and decoder of a CRC code</a:t>
            </a:r>
            <a:endParaRPr/>
          </a:p>
        </p:txBody>
      </p:sp>
      <p:cxnSp>
        <p:nvCxnSpPr>
          <p:cNvPr id="1982" name="Google Shape;1982;p178"/>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983" name="Google Shape;1983;p178"/>
          <p:cNvPicPr preferRelativeResize="0"/>
          <p:nvPr/>
        </p:nvPicPr>
        <p:blipFill rotWithShape="1">
          <a:blip r:embed="rId3">
            <a:alphaModFix/>
          </a:blip>
          <a:srcRect b="0" l="0" r="0" t="0"/>
          <a:stretch/>
        </p:blipFill>
        <p:spPr>
          <a:xfrm>
            <a:off x="1524182" y="1512570"/>
            <a:ext cx="7654320" cy="5017391"/>
          </a:xfrm>
          <a:prstGeom prst="rect">
            <a:avLst/>
          </a:prstGeom>
          <a:noFill/>
          <a:ln>
            <a:noFill/>
          </a:ln>
        </p:spPr>
      </p:pic>
      <p:sp>
        <p:nvSpPr>
          <p:cNvPr id="1984" name="Google Shape;1984;p17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17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1991" name="Google Shape;1991;p179"/>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1992" name="Google Shape;1992;p179"/>
          <p:cNvSpPr txBox="1"/>
          <p:nvPr/>
        </p:nvSpPr>
        <p:spPr>
          <a:xfrm>
            <a:off x="356447" y="840317"/>
            <a:ext cx="7073893"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10.21   </a:t>
            </a:r>
            <a:r>
              <a:rPr i="1" lang="en-US" sz="2700">
                <a:solidFill>
                  <a:schemeClr val="folHlink"/>
                </a:solidFill>
                <a:latin typeface="Times New Roman"/>
                <a:ea typeface="Times New Roman"/>
                <a:cs typeface="Times New Roman"/>
                <a:sym typeface="Times New Roman"/>
              </a:rPr>
              <a:t>A</a:t>
            </a:r>
            <a:r>
              <a:rPr lang="en-US" sz="2700">
                <a:solidFill>
                  <a:schemeClr val="folHlink"/>
                </a:solidFill>
                <a:latin typeface="Times New Roman"/>
                <a:ea typeface="Times New Roman"/>
                <a:cs typeface="Times New Roman"/>
                <a:sym typeface="Times New Roman"/>
              </a:rPr>
              <a:t> </a:t>
            </a:r>
            <a:r>
              <a:rPr i="1" lang="en-US" sz="2300">
                <a:solidFill>
                  <a:schemeClr val="dk1"/>
                </a:solidFill>
                <a:latin typeface="Times New Roman"/>
                <a:ea typeface="Times New Roman"/>
                <a:cs typeface="Times New Roman"/>
                <a:sym typeface="Times New Roman"/>
              </a:rPr>
              <a:t>polynomial to represent a binary word</a:t>
            </a:r>
            <a:endParaRPr/>
          </a:p>
        </p:txBody>
      </p:sp>
      <p:cxnSp>
        <p:nvCxnSpPr>
          <p:cNvPr id="1993" name="Google Shape;1993;p179"/>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1994" name="Google Shape;1994;p179"/>
          <p:cNvPicPr preferRelativeResize="0"/>
          <p:nvPr/>
        </p:nvPicPr>
        <p:blipFill rotWithShape="1">
          <a:blip r:embed="rId3">
            <a:alphaModFix/>
          </a:blip>
          <a:srcRect b="0" l="0" r="0" t="0"/>
          <a:stretch/>
        </p:blipFill>
        <p:spPr>
          <a:xfrm>
            <a:off x="89112" y="2823815"/>
            <a:ext cx="10348093" cy="2638244"/>
          </a:xfrm>
          <a:prstGeom prst="rect">
            <a:avLst/>
          </a:prstGeom>
          <a:noFill/>
          <a:ln>
            <a:noFill/>
          </a:ln>
        </p:spPr>
      </p:pic>
      <p:sp>
        <p:nvSpPr>
          <p:cNvPr id="1995" name="Google Shape;1995;p17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18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2002" name="Google Shape;2002;p180"/>
          <p:cNvCxnSpPr/>
          <p:nvPr/>
        </p:nvCxnSpPr>
        <p:spPr>
          <a:xfrm>
            <a:off x="178223" y="1495425"/>
            <a:ext cx="10247842" cy="0"/>
          </a:xfrm>
          <a:prstGeom prst="straightConnector1">
            <a:avLst/>
          </a:prstGeom>
          <a:noFill/>
          <a:ln cap="flat" cmpd="sng" w="19050">
            <a:solidFill>
              <a:schemeClr val="hlink"/>
            </a:solidFill>
            <a:prstDash val="solid"/>
            <a:round/>
            <a:headEnd len="med" w="med" type="none"/>
            <a:tailEnd len="med" w="med" type="none"/>
          </a:ln>
        </p:spPr>
      </p:cxnSp>
      <p:sp>
        <p:nvSpPr>
          <p:cNvPr id="2003" name="Google Shape;2003;p180"/>
          <p:cNvSpPr txBox="1"/>
          <p:nvPr/>
        </p:nvSpPr>
        <p:spPr>
          <a:xfrm>
            <a:off x="356447" y="420158"/>
            <a:ext cx="5965448"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10.22  </a:t>
            </a:r>
            <a:r>
              <a:rPr i="1" lang="en-US" sz="2300">
                <a:solidFill>
                  <a:schemeClr val="dk1"/>
                </a:solidFill>
                <a:latin typeface="Times New Roman"/>
                <a:ea typeface="Times New Roman"/>
                <a:cs typeface="Times New Roman"/>
                <a:sym typeface="Times New Roman"/>
              </a:rPr>
              <a:t>CRC division using polynomials</a:t>
            </a:r>
            <a:endParaRPr/>
          </a:p>
        </p:txBody>
      </p:sp>
      <p:cxnSp>
        <p:nvCxnSpPr>
          <p:cNvPr id="2004" name="Google Shape;2004;p180"/>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2005" name="Google Shape;2005;p180"/>
          <p:cNvPicPr preferRelativeResize="0"/>
          <p:nvPr/>
        </p:nvPicPr>
        <p:blipFill rotWithShape="1">
          <a:blip r:embed="rId3">
            <a:alphaModFix/>
          </a:blip>
          <a:srcRect b="0" l="0" r="0" t="0"/>
          <a:stretch/>
        </p:blipFill>
        <p:spPr>
          <a:xfrm>
            <a:off x="1691266" y="1680634"/>
            <a:ext cx="7130789" cy="4739036"/>
          </a:xfrm>
          <a:prstGeom prst="rect">
            <a:avLst/>
          </a:prstGeom>
          <a:noFill/>
          <a:ln>
            <a:noFill/>
          </a:ln>
        </p:spPr>
      </p:pic>
      <p:sp>
        <p:nvSpPr>
          <p:cNvPr id="2006" name="Google Shape;2006;p18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1" name="Shape 2011"/>
        <p:cNvGrpSpPr/>
        <p:nvPr/>
      </p:nvGrpSpPr>
      <p:grpSpPr>
        <a:xfrm>
          <a:off x="0" y="0"/>
          <a:ext cx="0" cy="0"/>
          <a:chOff x="0" y="0"/>
          <a:chExt cx="0" cy="0"/>
        </a:xfrm>
      </p:grpSpPr>
      <p:sp>
        <p:nvSpPr>
          <p:cNvPr id="2012" name="Google Shape;2012;p18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013" name="Google Shape;2013;p181"/>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14" name="Google Shape;2014;p181"/>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15" name="Google Shape;2015;p181"/>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16" name="Google Shape;2016;p181"/>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17" name="Google Shape;2017;p181"/>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18" name="Google Shape;2018;p181"/>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2019" name="Google Shape;2019;p181"/>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2020" name="Google Shape;2020;p181"/>
          <p:cNvCxnSpPr/>
          <p:nvPr/>
        </p:nvCxnSpPr>
        <p:spPr>
          <a:xfrm>
            <a:off x="546100" y="4619625"/>
            <a:ext cx="9534948" cy="0"/>
          </a:xfrm>
          <a:prstGeom prst="straightConnector1">
            <a:avLst/>
          </a:prstGeom>
          <a:noFill/>
          <a:ln cap="flat" cmpd="sng" w="76200">
            <a:solidFill>
              <a:srgbClr val="009900"/>
            </a:solidFill>
            <a:prstDash val="solid"/>
            <a:round/>
            <a:headEnd len="med" w="med" type="none"/>
            <a:tailEnd len="med" w="med" type="none"/>
          </a:ln>
        </p:spPr>
      </p:cxnSp>
      <p:sp>
        <p:nvSpPr>
          <p:cNvPr id="2021" name="Google Shape;2021;p181"/>
          <p:cNvSpPr/>
          <p:nvPr/>
        </p:nvSpPr>
        <p:spPr>
          <a:xfrm>
            <a:off x="579226" y="3042647"/>
            <a:ext cx="9445837" cy="1582660"/>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The divisor in a cyclic code is normally called the generator polynomial</a:t>
            </a:r>
            <a:endParaRPr/>
          </a:p>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or simply the generator.</a:t>
            </a:r>
            <a:endParaRPr/>
          </a:p>
        </p:txBody>
      </p:sp>
      <p:grpSp>
        <p:nvGrpSpPr>
          <p:cNvPr id="2022" name="Google Shape;2022;p181"/>
          <p:cNvGrpSpPr/>
          <p:nvPr/>
        </p:nvGrpSpPr>
        <p:grpSpPr>
          <a:xfrm>
            <a:off x="623782" y="2232092"/>
            <a:ext cx="1336675" cy="624985"/>
            <a:chOff x="1200" y="1248"/>
            <a:chExt cx="720" cy="357"/>
          </a:xfrm>
        </p:grpSpPr>
        <p:pic>
          <p:nvPicPr>
            <p:cNvPr id="2023" name="Google Shape;2023;p181"/>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024" name="Google Shape;2024;p181"/>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025" name="Google Shape;2025;p18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0" name="Shape 2030"/>
        <p:cNvGrpSpPr/>
        <p:nvPr/>
      </p:nvGrpSpPr>
      <p:grpSpPr>
        <a:xfrm>
          <a:off x="0" y="0"/>
          <a:ext cx="0" cy="0"/>
          <a:chOff x="0" y="0"/>
          <a:chExt cx="0" cy="0"/>
        </a:xfrm>
      </p:grpSpPr>
      <p:sp>
        <p:nvSpPr>
          <p:cNvPr id="2031" name="Google Shape;2031;p18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032" name="Google Shape;2032;p182"/>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33" name="Google Shape;2033;p182"/>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34" name="Google Shape;2034;p182"/>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35" name="Google Shape;2035;p182"/>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36" name="Google Shape;2036;p182"/>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37" name="Google Shape;2037;p182"/>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grpSp>
        <p:nvGrpSpPr>
          <p:cNvPr id="2038" name="Google Shape;2038;p182"/>
          <p:cNvGrpSpPr/>
          <p:nvPr/>
        </p:nvGrpSpPr>
        <p:grpSpPr>
          <a:xfrm>
            <a:off x="241300" y="2333625"/>
            <a:ext cx="10158730" cy="4033520"/>
            <a:chOff x="192" y="1440"/>
            <a:chExt cx="5137" cy="2016"/>
          </a:xfrm>
        </p:grpSpPr>
        <p:cxnSp>
          <p:nvCxnSpPr>
            <p:cNvPr id="2039" name="Google Shape;2039;p182"/>
            <p:cNvCxnSpPr/>
            <p:nvPr/>
          </p:nvCxnSpPr>
          <p:spPr>
            <a:xfrm>
              <a:off x="192" y="1440"/>
              <a:ext cx="5136" cy="0"/>
            </a:xfrm>
            <a:prstGeom prst="straightConnector1">
              <a:avLst/>
            </a:prstGeom>
            <a:noFill/>
            <a:ln cap="flat" cmpd="sng" w="76200">
              <a:solidFill>
                <a:srgbClr val="009900"/>
              </a:solidFill>
              <a:prstDash val="solid"/>
              <a:round/>
              <a:headEnd len="med" w="med" type="none"/>
              <a:tailEnd len="med" w="med" type="none"/>
            </a:ln>
          </p:spPr>
        </p:cxnSp>
        <p:cxnSp>
          <p:nvCxnSpPr>
            <p:cNvPr id="2040" name="Google Shape;2040;p182"/>
            <p:cNvCxnSpPr/>
            <p:nvPr/>
          </p:nvCxnSpPr>
          <p:spPr>
            <a:xfrm>
              <a:off x="193" y="3456"/>
              <a:ext cx="5136" cy="0"/>
            </a:xfrm>
            <a:prstGeom prst="straightConnector1">
              <a:avLst/>
            </a:prstGeom>
            <a:noFill/>
            <a:ln cap="flat" cmpd="sng" w="76200">
              <a:solidFill>
                <a:srgbClr val="009900"/>
              </a:solidFill>
              <a:prstDash val="solid"/>
              <a:round/>
              <a:headEnd len="med" w="med" type="none"/>
              <a:tailEnd len="med" w="med" type="none"/>
            </a:ln>
          </p:spPr>
        </p:cxnSp>
      </p:grpSp>
      <p:sp>
        <p:nvSpPr>
          <p:cNvPr id="2041" name="Google Shape;2041;p182"/>
          <p:cNvSpPr/>
          <p:nvPr/>
        </p:nvSpPr>
        <p:spPr>
          <a:xfrm>
            <a:off x="401002" y="2370394"/>
            <a:ext cx="9935951" cy="3552430"/>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In a cyclic code,</a:t>
            </a:r>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If </a:t>
            </a:r>
            <a:r>
              <a:rPr i="1" lang="en-US" sz="3200">
                <a:solidFill>
                  <a:schemeClr val="dk1"/>
                </a:solidFill>
                <a:latin typeface="Libre Baskerville"/>
                <a:ea typeface="Libre Baskerville"/>
                <a:cs typeface="Libre Baskerville"/>
                <a:sym typeface="Libre Baskerville"/>
              </a:rPr>
              <a:t>s</a:t>
            </a:r>
            <a:r>
              <a:rPr lang="en-US" sz="3200">
                <a:solidFill>
                  <a:schemeClr val="dk1"/>
                </a:solidFill>
                <a:latin typeface="Libre Baskerville"/>
                <a:ea typeface="Libre Baskerville"/>
                <a:cs typeface="Libre Baskerville"/>
                <a:sym typeface="Libre Baskerville"/>
              </a:rPr>
              <a:t>(x) ≠ 0, one or more bits is corrupted.</a:t>
            </a:r>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If </a:t>
            </a:r>
            <a:r>
              <a:rPr i="1" lang="en-US" sz="3200">
                <a:solidFill>
                  <a:schemeClr val="dk1"/>
                </a:solidFill>
                <a:latin typeface="Libre Baskerville"/>
                <a:ea typeface="Libre Baskerville"/>
                <a:cs typeface="Libre Baskerville"/>
                <a:sym typeface="Libre Baskerville"/>
              </a:rPr>
              <a:t>s</a:t>
            </a:r>
            <a:r>
              <a:rPr lang="en-US" sz="3200">
                <a:solidFill>
                  <a:schemeClr val="dk1"/>
                </a:solidFill>
                <a:latin typeface="Libre Baskerville"/>
                <a:ea typeface="Libre Baskerville"/>
                <a:cs typeface="Libre Baskerville"/>
                <a:sym typeface="Libre Baskerville"/>
              </a:rPr>
              <a:t>(x) = 0, either</a:t>
            </a:r>
            <a:br>
              <a:rPr lang="en-US" sz="3200">
                <a:solidFill>
                  <a:schemeClr val="dk1"/>
                </a:solidFill>
                <a:latin typeface="Libre Baskerville"/>
                <a:ea typeface="Libre Baskerville"/>
                <a:cs typeface="Libre Baskerville"/>
                <a:sym typeface="Libre Baskerville"/>
              </a:rPr>
            </a:br>
            <a:endParaRPr sz="32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   </a:t>
            </a:r>
            <a:r>
              <a:rPr lang="en-US" sz="3200">
                <a:solidFill>
                  <a:schemeClr val="hlink"/>
                </a:solidFill>
                <a:latin typeface="Libre Baskerville"/>
                <a:ea typeface="Libre Baskerville"/>
                <a:cs typeface="Libre Baskerville"/>
                <a:sym typeface="Libre Baskerville"/>
              </a:rPr>
              <a:t>a.</a:t>
            </a:r>
            <a:r>
              <a:rPr lang="en-US" sz="3200">
                <a:solidFill>
                  <a:schemeClr val="dk1"/>
                </a:solidFill>
                <a:latin typeface="Libre Baskerville"/>
                <a:ea typeface="Libre Baskerville"/>
                <a:cs typeface="Libre Baskerville"/>
                <a:sym typeface="Libre Baskerville"/>
              </a:rPr>
              <a:t> No bit is corrupted. or</a:t>
            </a:r>
            <a:endParaRPr/>
          </a:p>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   </a:t>
            </a:r>
            <a:r>
              <a:rPr lang="en-US" sz="3200">
                <a:solidFill>
                  <a:schemeClr val="hlink"/>
                </a:solidFill>
                <a:latin typeface="Libre Baskerville"/>
                <a:ea typeface="Libre Baskerville"/>
                <a:cs typeface="Libre Baskerville"/>
                <a:sym typeface="Libre Baskerville"/>
              </a:rPr>
              <a:t>b.</a:t>
            </a:r>
            <a:r>
              <a:rPr lang="en-US" sz="3200">
                <a:solidFill>
                  <a:schemeClr val="dk1"/>
                </a:solidFill>
                <a:latin typeface="Libre Baskerville"/>
                <a:ea typeface="Libre Baskerville"/>
                <a:cs typeface="Libre Baskerville"/>
                <a:sym typeface="Libre Baskerville"/>
              </a:rPr>
              <a:t> Some bits are corrupted, but the</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decoder failed to detect them.</a:t>
            </a:r>
            <a:endParaRPr/>
          </a:p>
        </p:txBody>
      </p:sp>
      <p:grpSp>
        <p:nvGrpSpPr>
          <p:cNvPr id="2042" name="Google Shape;2042;p182"/>
          <p:cNvGrpSpPr/>
          <p:nvPr/>
        </p:nvGrpSpPr>
        <p:grpSpPr>
          <a:xfrm>
            <a:off x="356447" y="1512570"/>
            <a:ext cx="1336675" cy="624986"/>
            <a:chOff x="1200" y="1248"/>
            <a:chExt cx="720" cy="357"/>
          </a:xfrm>
        </p:grpSpPr>
        <p:pic>
          <p:nvPicPr>
            <p:cNvPr id="2043" name="Google Shape;2043;p182"/>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044" name="Google Shape;2044;p182"/>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045" name="Google Shape;2045;p18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0"/>
          <p:cNvSpPr txBox="1"/>
          <p:nvPr>
            <p:ph type="title"/>
          </p:nvPr>
        </p:nvSpPr>
        <p:spPr>
          <a:xfrm>
            <a:off x="1158373" y="1133347"/>
            <a:ext cx="280225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6.7	</a:t>
            </a:r>
            <a:r>
              <a:rPr i="1" lang="en-US" sz="2000">
                <a:latin typeface="Times New Roman"/>
                <a:ea typeface="Times New Roman"/>
                <a:cs typeface="Times New Roman"/>
                <a:sym typeface="Times New Roman"/>
              </a:rPr>
              <a:t>Example 6.2</a:t>
            </a:r>
            <a:endParaRPr sz="2000">
              <a:latin typeface="Times New Roman"/>
              <a:ea typeface="Times New Roman"/>
              <a:cs typeface="Times New Roman"/>
              <a:sym typeface="Times New Roman"/>
            </a:endParaRPr>
          </a:p>
        </p:txBody>
      </p:sp>
      <p:sp>
        <p:nvSpPr>
          <p:cNvPr id="272" name="Google Shape;272;p30"/>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73" name="Google Shape;273;p30"/>
          <p:cNvSpPr/>
          <p:nvPr/>
        </p:nvSpPr>
        <p:spPr>
          <a:xfrm>
            <a:off x="1384439" y="2964179"/>
            <a:ext cx="7696200" cy="23378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74" name="Google Shape;274;p30"/>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75" name="Google Shape;275;p3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0" name="Shape 2050"/>
        <p:cNvGrpSpPr/>
        <p:nvPr/>
      </p:nvGrpSpPr>
      <p:grpSpPr>
        <a:xfrm>
          <a:off x="0" y="0"/>
          <a:ext cx="0" cy="0"/>
          <a:chOff x="0" y="0"/>
          <a:chExt cx="0" cy="0"/>
        </a:xfrm>
      </p:grpSpPr>
      <p:sp>
        <p:nvSpPr>
          <p:cNvPr id="2051" name="Google Shape;2051;p18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052" name="Google Shape;2052;p183"/>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53" name="Google Shape;2053;p183"/>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54" name="Google Shape;2054;p183"/>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55" name="Google Shape;2055;p183"/>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56" name="Google Shape;2056;p183"/>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57" name="Google Shape;2057;p183"/>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2058" name="Google Shape;2058;p183"/>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2059" name="Google Shape;2059;p183"/>
          <p:cNvCxnSpPr/>
          <p:nvPr/>
        </p:nvCxnSpPr>
        <p:spPr>
          <a:xfrm>
            <a:off x="536527" y="4285615"/>
            <a:ext cx="9534948" cy="0"/>
          </a:xfrm>
          <a:prstGeom prst="straightConnector1">
            <a:avLst/>
          </a:prstGeom>
          <a:noFill/>
          <a:ln cap="flat" cmpd="sng" w="76200">
            <a:solidFill>
              <a:srgbClr val="009900"/>
            </a:solidFill>
            <a:prstDash val="solid"/>
            <a:round/>
            <a:headEnd len="med" w="med" type="none"/>
            <a:tailEnd len="med" w="med" type="none"/>
          </a:ln>
        </p:spPr>
      </p:cxnSp>
      <p:sp>
        <p:nvSpPr>
          <p:cNvPr id="2060" name="Google Shape;2060;p183"/>
          <p:cNvSpPr/>
          <p:nvPr/>
        </p:nvSpPr>
        <p:spPr>
          <a:xfrm>
            <a:off x="579226" y="3042647"/>
            <a:ext cx="9445837" cy="109021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In a cyclic code, those </a:t>
            </a:r>
            <a:r>
              <a:rPr i="1" lang="en-US" sz="3200">
                <a:solidFill>
                  <a:schemeClr val="dk1"/>
                </a:solidFill>
                <a:latin typeface="Libre Baskerville"/>
                <a:ea typeface="Libre Baskerville"/>
                <a:cs typeface="Libre Baskerville"/>
                <a:sym typeface="Libre Baskerville"/>
              </a:rPr>
              <a:t>e</a:t>
            </a:r>
            <a:r>
              <a:rPr lang="en-US" sz="3200">
                <a:solidFill>
                  <a:schemeClr val="dk1"/>
                </a:solidFill>
                <a:latin typeface="Libre Baskerville"/>
                <a:ea typeface="Libre Baskerville"/>
                <a:cs typeface="Libre Baskerville"/>
                <a:sym typeface="Libre Baskerville"/>
              </a:rPr>
              <a:t>(x) errors that are divisible by </a:t>
            </a:r>
            <a:r>
              <a:rPr i="1" lang="en-US" sz="3200">
                <a:solidFill>
                  <a:schemeClr val="dk1"/>
                </a:solidFill>
                <a:latin typeface="Libre Baskerville"/>
                <a:ea typeface="Libre Baskerville"/>
                <a:cs typeface="Libre Baskerville"/>
                <a:sym typeface="Libre Baskerville"/>
              </a:rPr>
              <a:t>g</a:t>
            </a:r>
            <a:r>
              <a:rPr lang="en-US" sz="3200">
                <a:solidFill>
                  <a:schemeClr val="dk1"/>
                </a:solidFill>
                <a:latin typeface="Libre Baskerville"/>
                <a:ea typeface="Libre Baskerville"/>
                <a:cs typeface="Libre Baskerville"/>
                <a:sym typeface="Libre Baskerville"/>
              </a:rPr>
              <a:t>(x) are not caught.</a:t>
            </a:r>
            <a:endParaRPr/>
          </a:p>
        </p:txBody>
      </p:sp>
      <p:grpSp>
        <p:nvGrpSpPr>
          <p:cNvPr id="2061" name="Google Shape;2061;p183"/>
          <p:cNvGrpSpPr/>
          <p:nvPr/>
        </p:nvGrpSpPr>
        <p:grpSpPr>
          <a:xfrm>
            <a:off x="623782" y="2232092"/>
            <a:ext cx="1336675" cy="624985"/>
            <a:chOff x="1200" y="1248"/>
            <a:chExt cx="720" cy="357"/>
          </a:xfrm>
        </p:grpSpPr>
        <p:pic>
          <p:nvPicPr>
            <p:cNvPr id="2062" name="Google Shape;2062;p183"/>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063" name="Google Shape;2063;p183"/>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064" name="Google Shape;2064;p18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18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071" name="Google Shape;2071;p184"/>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72" name="Google Shape;2072;p184"/>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73" name="Google Shape;2073;p184"/>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74" name="Google Shape;2074;p184"/>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75" name="Google Shape;2075;p184"/>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76" name="Google Shape;2076;p184"/>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2077" name="Google Shape;2077;p184"/>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2078" name="Google Shape;2078;p184"/>
          <p:cNvCxnSpPr/>
          <p:nvPr/>
        </p:nvCxnSpPr>
        <p:spPr>
          <a:xfrm>
            <a:off x="536527" y="4873837"/>
            <a:ext cx="9534948" cy="0"/>
          </a:xfrm>
          <a:prstGeom prst="straightConnector1">
            <a:avLst/>
          </a:prstGeom>
          <a:noFill/>
          <a:ln cap="flat" cmpd="sng" w="76200">
            <a:solidFill>
              <a:srgbClr val="009900"/>
            </a:solidFill>
            <a:prstDash val="solid"/>
            <a:round/>
            <a:headEnd len="med" w="med" type="none"/>
            <a:tailEnd len="med" w="med" type="none"/>
          </a:ln>
        </p:spPr>
      </p:cxnSp>
      <p:sp>
        <p:nvSpPr>
          <p:cNvPr id="2079" name="Google Shape;2079;p184"/>
          <p:cNvSpPr/>
          <p:nvPr/>
        </p:nvSpPr>
        <p:spPr>
          <a:xfrm>
            <a:off x="579226" y="3042647"/>
            <a:ext cx="9445837" cy="1582660"/>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If the generator has more than one term and the coefficient of x</a:t>
            </a:r>
            <a:r>
              <a:rPr baseline="30000" lang="en-US" sz="3200">
                <a:solidFill>
                  <a:schemeClr val="dk1"/>
                </a:solidFill>
                <a:latin typeface="Libre Baskerville"/>
                <a:ea typeface="Libre Baskerville"/>
                <a:cs typeface="Libre Baskerville"/>
                <a:sym typeface="Libre Baskerville"/>
              </a:rPr>
              <a:t>0</a:t>
            </a:r>
            <a:r>
              <a:rPr lang="en-US" sz="3200">
                <a:solidFill>
                  <a:schemeClr val="dk1"/>
                </a:solidFill>
                <a:latin typeface="Libre Baskerville"/>
                <a:ea typeface="Libre Baskerville"/>
                <a:cs typeface="Libre Baskerville"/>
                <a:sym typeface="Libre Baskerville"/>
              </a:rPr>
              <a:t> is 1, </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all single errors can be caught.</a:t>
            </a:r>
            <a:endParaRPr/>
          </a:p>
        </p:txBody>
      </p:sp>
      <p:grpSp>
        <p:nvGrpSpPr>
          <p:cNvPr id="2080" name="Google Shape;2080;p184"/>
          <p:cNvGrpSpPr/>
          <p:nvPr/>
        </p:nvGrpSpPr>
        <p:grpSpPr>
          <a:xfrm>
            <a:off x="623782" y="2232092"/>
            <a:ext cx="1336675" cy="624985"/>
            <a:chOff x="1200" y="1248"/>
            <a:chExt cx="720" cy="357"/>
          </a:xfrm>
        </p:grpSpPr>
        <p:pic>
          <p:nvPicPr>
            <p:cNvPr id="2081" name="Google Shape;2081;p18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082" name="Google Shape;2082;p184"/>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083" name="Google Shape;2083;p18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8" name="Shape 2088"/>
        <p:cNvGrpSpPr/>
        <p:nvPr/>
      </p:nvGrpSpPr>
      <p:grpSpPr>
        <a:xfrm>
          <a:off x="0" y="0"/>
          <a:ext cx="0" cy="0"/>
          <a:chOff x="0" y="0"/>
          <a:chExt cx="0" cy="0"/>
        </a:xfrm>
      </p:grpSpPr>
      <p:sp>
        <p:nvSpPr>
          <p:cNvPr id="2089" name="Google Shape;2089;p18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090" name="Google Shape;2090;p185"/>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91" name="Google Shape;2091;p185"/>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92" name="Google Shape;2092;p185"/>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93" name="Google Shape;2093;p185"/>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94" name="Google Shape;2094;p185"/>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95" name="Google Shape;2095;p185"/>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096" name="Google Shape;2096;p185"/>
          <p:cNvSpPr/>
          <p:nvPr/>
        </p:nvSpPr>
        <p:spPr>
          <a:xfrm>
            <a:off x="267335" y="1188699"/>
            <a:ext cx="10158730" cy="2075103"/>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dk1"/>
                </a:solidFill>
                <a:latin typeface="Times New Roman"/>
                <a:ea typeface="Times New Roman"/>
                <a:cs typeface="Times New Roman"/>
                <a:sym typeface="Times New Roman"/>
              </a:rPr>
              <a:t>Which of the following g(x) values guarantees that a single-bit error is caught? For each case, what is the error that cannot be caught?</a:t>
            </a:r>
            <a:endParaRPr/>
          </a:p>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a.</a:t>
            </a:r>
            <a:r>
              <a:rPr i="1" lang="en-US" sz="3200">
                <a:solidFill>
                  <a:schemeClr val="dk1"/>
                </a:solidFill>
                <a:latin typeface="Times New Roman"/>
                <a:ea typeface="Times New Roman"/>
                <a:cs typeface="Times New Roman"/>
                <a:sym typeface="Times New Roman"/>
              </a:rPr>
              <a:t>  x +</a:t>
            </a:r>
            <a:r>
              <a:rPr lang="en-US" sz="3200">
                <a:solidFill>
                  <a:schemeClr val="dk1"/>
                </a:solidFill>
                <a:latin typeface="Times New Roman"/>
                <a:ea typeface="Times New Roman"/>
                <a:cs typeface="Times New Roman"/>
                <a:sym typeface="Times New Roman"/>
              </a:rPr>
              <a:t> </a:t>
            </a:r>
            <a:r>
              <a:rPr i="1" lang="en-US" sz="3200">
                <a:solidFill>
                  <a:schemeClr val="dk1"/>
                </a:solidFill>
                <a:latin typeface="Times New Roman"/>
                <a:ea typeface="Times New Roman"/>
                <a:cs typeface="Times New Roman"/>
                <a:sym typeface="Times New Roman"/>
              </a:rPr>
              <a:t>1</a:t>
            </a:r>
            <a:r>
              <a:rPr lang="en-US" sz="3200">
                <a:solidFill>
                  <a:schemeClr val="dk1"/>
                </a:solidFill>
                <a:latin typeface="Times New Roman"/>
                <a:ea typeface="Times New Roman"/>
                <a:cs typeface="Times New Roman"/>
                <a:sym typeface="Times New Roman"/>
              </a:rPr>
              <a:t>       </a:t>
            </a:r>
            <a:r>
              <a:rPr i="1" lang="en-US" sz="3200">
                <a:solidFill>
                  <a:schemeClr val="hlink"/>
                </a:solidFill>
                <a:latin typeface="Times New Roman"/>
                <a:ea typeface="Times New Roman"/>
                <a:cs typeface="Times New Roman"/>
                <a:sym typeface="Times New Roman"/>
              </a:rPr>
              <a:t>b.</a:t>
            </a:r>
            <a:r>
              <a:rPr i="1" lang="en-US" sz="3200">
                <a:solidFill>
                  <a:schemeClr val="dk1"/>
                </a:solidFill>
                <a:latin typeface="Times New Roman"/>
                <a:ea typeface="Times New Roman"/>
                <a:cs typeface="Times New Roman"/>
                <a:sym typeface="Times New Roman"/>
              </a:rPr>
              <a:t> x</a:t>
            </a:r>
            <a:r>
              <a:rPr baseline="30000" lang="en-US" sz="3200">
                <a:solidFill>
                  <a:schemeClr val="dk1"/>
                </a:solidFill>
                <a:latin typeface="Times New Roman"/>
                <a:ea typeface="Times New Roman"/>
                <a:cs typeface="Times New Roman"/>
                <a:sym typeface="Times New Roman"/>
              </a:rPr>
              <a:t>3</a:t>
            </a:r>
            <a:r>
              <a:rPr lang="en-US" sz="3200">
                <a:solidFill>
                  <a:schemeClr val="dk1"/>
                </a:solidFill>
                <a:latin typeface="Times New Roman"/>
                <a:ea typeface="Times New Roman"/>
                <a:cs typeface="Times New Roman"/>
                <a:sym typeface="Times New Roman"/>
              </a:rPr>
              <a:t>            </a:t>
            </a:r>
            <a:r>
              <a:rPr i="1" lang="en-US" sz="3200">
                <a:solidFill>
                  <a:schemeClr val="hlink"/>
                </a:solidFill>
                <a:latin typeface="Times New Roman"/>
                <a:ea typeface="Times New Roman"/>
                <a:cs typeface="Times New Roman"/>
                <a:sym typeface="Times New Roman"/>
              </a:rPr>
              <a:t>c.</a:t>
            </a:r>
            <a:r>
              <a:rPr i="1" lang="en-US" sz="3200">
                <a:solidFill>
                  <a:schemeClr val="dk1"/>
                </a:solidFill>
                <a:latin typeface="Times New Roman"/>
                <a:ea typeface="Times New Roman"/>
                <a:cs typeface="Times New Roman"/>
                <a:sym typeface="Times New Roman"/>
              </a:rPr>
              <a:t> 1</a:t>
            </a:r>
            <a:endParaRPr/>
          </a:p>
        </p:txBody>
      </p:sp>
      <p:sp>
        <p:nvSpPr>
          <p:cNvPr id="2097" name="Google Shape;2097;p185"/>
          <p:cNvSpPr/>
          <p:nvPr/>
        </p:nvSpPr>
        <p:spPr>
          <a:xfrm>
            <a:off x="267335" y="3324504"/>
            <a:ext cx="10158730" cy="3552430"/>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i="1" lang="en-US" sz="3200">
                <a:solidFill>
                  <a:schemeClr val="hlink"/>
                </a:solidFill>
                <a:latin typeface="Times"/>
                <a:ea typeface="Times"/>
                <a:cs typeface="Times"/>
                <a:sym typeface="Times"/>
              </a:rPr>
              <a:t>a.</a:t>
            </a:r>
            <a:r>
              <a:rPr i="1" lang="en-US" sz="3200">
                <a:solidFill>
                  <a:schemeClr val="dk1"/>
                </a:solidFill>
                <a:latin typeface="Times"/>
                <a:ea typeface="Times"/>
                <a:cs typeface="Times"/>
                <a:sym typeface="Times"/>
              </a:rPr>
              <a:t> No x</a:t>
            </a:r>
            <a:r>
              <a:rPr baseline="30000" i="1" lang="en-US" sz="3200">
                <a:solidFill>
                  <a:schemeClr val="dk1"/>
                </a:solidFill>
                <a:latin typeface="Times"/>
                <a:ea typeface="Times"/>
                <a:cs typeface="Times"/>
                <a:sym typeface="Times"/>
              </a:rPr>
              <a:t>i</a:t>
            </a:r>
            <a:r>
              <a:rPr i="1" lang="en-US" sz="3200">
                <a:solidFill>
                  <a:schemeClr val="dk1"/>
                </a:solidFill>
                <a:latin typeface="Times"/>
                <a:ea typeface="Times"/>
                <a:cs typeface="Times"/>
                <a:sym typeface="Times"/>
              </a:rPr>
              <a:t> can be divisible by x + 1. Any single-bit error can</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be caught.</a:t>
            </a:r>
            <a:endParaRPr/>
          </a:p>
          <a:p>
            <a:pPr indent="0" lvl="0" marL="0" marR="0" rtl="0" algn="l">
              <a:spcBef>
                <a:spcPts val="0"/>
              </a:spcBef>
              <a:spcAft>
                <a:spcPts val="0"/>
              </a:spcAft>
              <a:buNone/>
            </a:pPr>
            <a:r>
              <a:rPr i="1" lang="en-US" sz="3200">
                <a:solidFill>
                  <a:schemeClr val="hlink"/>
                </a:solidFill>
                <a:latin typeface="Times"/>
                <a:ea typeface="Times"/>
                <a:cs typeface="Times"/>
                <a:sym typeface="Times"/>
              </a:rPr>
              <a:t>b.</a:t>
            </a:r>
            <a:r>
              <a:rPr i="1" lang="en-US" sz="3200">
                <a:solidFill>
                  <a:schemeClr val="dk1"/>
                </a:solidFill>
                <a:latin typeface="Times"/>
                <a:ea typeface="Times"/>
                <a:cs typeface="Times"/>
                <a:sym typeface="Times"/>
              </a:rPr>
              <a:t> If i is equal to or greater than 3, x</a:t>
            </a:r>
            <a:r>
              <a:rPr baseline="30000" i="1" lang="en-US" sz="3200">
                <a:solidFill>
                  <a:schemeClr val="dk1"/>
                </a:solidFill>
                <a:latin typeface="Times"/>
                <a:ea typeface="Times"/>
                <a:cs typeface="Times"/>
                <a:sym typeface="Times"/>
              </a:rPr>
              <a:t>i </a:t>
            </a:r>
            <a:r>
              <a:rPr i="1" lang="en-US" sz="3200">
                <a:solidFill>
                  <a:schemeClr val="dk1"/>
                </a:solidFill>
                <a:latin typeface="Times"/>
                <a:ea typeface="Times"/>
                <a:cs typeface="Times"/>
                <a:sym typeface="Times"/>
              </a:rPr>
              <a:t>is divisible by g(x).</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All single-bit errors in positions 1 to 3 are caught.</a:t>
            </a:r>
            <a:endParaRPr/>
          </a:p>
          <a:p>
            <a:pPr indent="0" lvl="0" marL="0" marR="0" rtl="0" algn="l">
              <a:spcBef>
                <a:spcPts val="0"/>
              </a:spcBef>
              <a:spcAft>
                <a:spcPts val="0"/>
              </a:spcAft>
              <a:buNone/>
            </a:pPr>
            <a:r>
              <a:rPr i="1" lang="en-US" sz="3200">
                <a:solidFill>
                  <a:schemeClr val="hlink"/>
                </a:solidFill>
                <a:latin typeface="Times"/>
                <a:ea typeface="Times"/>
                <a:cs typeface="Times"/>
                <a:sym typeface="Times"/>
              </a:rPr>
              <a:t>c.</a:t>
            </a:r>
            <a:r>
              <a:rPr i="1" lang="en-US" sz="3200">
                <a:solidFill>
                  <a:schemeClr val="dk1"/>
                </a:solidFill>
                <a:latin typeface="Times"/>
                <a:ea typeface="Times"/>
                <a:cs typeface="Times"/>
                <a:sym typeface="Times"/>
              </a:rPr>
              <a:t> All values of i make x</a:t>
            </a:r>
            <a:r>
              <a:rPr baseline="30000" i="1" lang="en-US" sz="3200">
                <a:solidFill>
                  <a:schemeClr val="dk1"/>
                </a:solidFill>
                <a:latin typeface="Times"/>
                <a:ea typeface="Times"/>
                <a:cs typeface="Times"/>
                <a:sym typeface="Times"/>
              </a:rPr>
              <a:t>i</a:t>
            </a:r>
            <a:r>
              <a:rPr i="1" lang="en-US" sz="3200">
                <a:solidFill>
                  <a:schemeClr val="dk1"/>
                </a:solidFill>
                <a:latin typeface="Times"/>
                <a:ea typeface="Times"/>
                <a:cs typeface="Times"/>
                <a:sym typeface="Times"/>
              </a:rPr>
              <a:t> divisible by g(x). No single-bit</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error can be caught. This  g(x) is useless.</a:t>
            </a:r>
            <a:endParaRPr/>
          </a:p>
        </p:txBody>
      </p:sp>
      <p:sp>
        <p:nvSpPr>
          <p:cNvPr id="2098" name="Google Shape;2098;p185"/>
          <p:cNvSpPr txBox="1"/>
          <p:nvPr/>
        </p:nvSpPr>
        <p:spPr>
          <a:xfrm>
            <a:off x="1336676" y="349605"/>
            <a:ext cx="2363501" cy="536220"/>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2800">
                <a:solidFill>
                  <a:schemeClr val="hlink"/>
                </a:solidFill>
                <a:latin typeface="Times New Roman"/>
                <a:ea typeface="Times New Roman"/>
                <a:cs typeface="Times New Roman"/>
                <a:sym typeface="Times New Roman"/>
              </a:rPr>
              <a:t>Example 10.15</a:t>
            </a:r>
            <a:endParaRPr/>
          </a:p>
        </p:txBody>
      </p:sp>
      <p:sp>
        <p:nvSpPr>
          <p:cNvPr id="2099" name="Google Shape;2099;p18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4" name="Shape 2104"/>
        <p:cNvGrpSpPr/>
        <p:nvPr/>
      </p:nvGrpSpPr>
      <p:grpSpPr>
        <a:xfrm>
          <a:off x="0" y="0"/>
          <a:ext cx="0" cy="0"/>
          <a:chOff x="0" y="0"/>
          <a:chExt cx="0" cy="0"/>
        </a:xfrm>
      </p:grpSpPr>
      <p:sp>
        <p:nvSpPr>
          <p:cNvPr id="2105" name="Google Shape;2105;p18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2106" name="Google Shape;2106;p186"/>
          <p:cNvCxnSpPr/>
          <p:nvPr/>
        </p:nvCxnSpPr>
        <p:spPr>
          <a:xfrm>
            <a:off x="241300" y="1800225"/>
            <a:ext cx="10247842" cy="0"/>
          </a:xfrm>
          <a:prstGeom prst="straightConnector1">
            <a:avLst/>
          </a:prstGeom>
          <a:noFill/>
          <a:ln cap="flat" cmpd="sng" w="19050">
            <a:solidFill>
              <a:schemeClr val="hlink"/>
            </a:solidFill>
            <a:prstDash val="solid"/>
            <a:round/>
            <a:headEnd len="med" w="med" type="none"/>
            <a:tailEnd len="med" w="med" type="none"/>
          </a:ln>
        </p:spPr>
      </p:cxnSp>
      <p:sp>
        <p:nvSpPr>
          <p:cNvPr id="2107" name="Google Shape;2107;p186"/>
          <p:cNvSpPr txBox="1"/>
          <p:nvPr/>
        </p:nvSpPr>
        <p:spPr>
          <a:xfrm>
            <a:off x="356447" y="840317"/>
            <a:ext cx="8445807" cy="874774"/>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10.23  </a:t>
            </a:r>
            <a:r>
              <a:rPr i="1" lang="en-US" sz="2300">
                <a:solidFill>
                  <a:schemeClr val="dk1"/>
                </a:solidFill>
                <a:latin typeface="Times New Roman"/>
                <a:ea typeface="Times New Roman"/>
                <a:cs typeface="Times New Roman"/>
                <a:sym typeface="Times New Roman"/>
              </a:rPr>
              <a:t>Representation of two isolated single-bit errors using</a:t>
            </a:r>
            <a:endParaRPr/>
          </a:p>
          <a:p>
            <a:pPr indent="0" lvl="0" marL="0" marR="0" rtl="0" algn="l">
              <a:spcBef>
                <a:spcPts val="0"/>
              </a:spcBef>
              <a:spcAft>
                <a:spcPts val="0"/>
              </a:spcAft>
              <a:buNone/>
            </a:pPr>
            <a:r>
              <a:rPr i="1" lang="en-US" sz="2300">
                <a:solidFill>
                  <a:schemeClr val="dk1"/>
                </a:solidFill>
                <a:latin typeface="Times New Roman"/>
                <a:ea typeface="Times New Roman"/>
                <a:cs typeface="Times New Roman"/>
                <a:sym typeface="Times New Roman"/>
              </a:rPr>
              <a:t> polynomials</a:t>
            </a:r>
            <a:endParaRPr/>
          </a:p>
        </p:txBody>
      </p:sp>
      <p:cxnSp>
        <p:nvCxnSpPr>
          <p:cNvPr id="2108" name="Google Shape;2108;p186"/>
          <p:cNvCxnSpPr/>
          <p:nvPr/>
        </p:nvCxnSpPr>
        <p:spPr>
          <a:xfrm>
            <a:off x="178223" y="66770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2109" name="Google Shape;2109;p186"/>
          <p:cNvPicPr preferRelativeResize="0"/>
          <p:nvPr/>
        </p:nvPicPr>
        <p:blipFill rotWithShape="1">
          <a:blip r:embed="rId3">
            <a:alphaModFix/>
          </a:blip>
          <a:srcRect b="0" l="0" r="0" t="0"/>
          <a:stretch/>
        </p:blipFill>
        <p:spPr>
          <a:xfrm>
            <a:off x="1165878" y="2853576"/>
            <a:ext cx="8359789" cy="1855699"/>
          </a:xfrm>
          <a:prstGeom prst="rect">
            <a:avLst/>
          </a:prstGeom>
          <a:noFill/>
          <a:ln>
            <a:noFill/>
          </a:ln>
        </p:spPr>
      </p:pic>
      <p:sp>
        <p:nvSpPr>
          <p:cNvPr id="2110" name="Google Shape;2110;p18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5" name="Shape 2115"/>
        <p:cNvGrpSpPr/>
        <p:nvPr/>
      </p:nvGrpSpPr>
      <p:grpSpPr>
        <a:xfrm>
          <a:off x="0" y="0"/>
          <a:ext cx="0" cy="0"/>
          <a:chOff x="0" y="0"/>
          <a:chExt cx="0" cy="0"/>
        </a:xfrm>
      </p:grpSpPr>
      <p:sp>
        <p:nvSpPr>
          <p:cNvPr id="2116" name="Google Shape;2116;p18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117" name="Google Shape;2117;p187"/>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18" name="Google Shape;2118;p187"/>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19" name="Google Shape;2119;p187"/>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20" name="Google Shape;2120;p187"/>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21" name="Google Shape;2121;p187"/>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22" name="Google Shape;2122;p187"/>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2123" name="Google Shape;2123;p187"/>
          <p:cNvCxnSpPr/>
          <p:nvPr/>
        </p:nvCxnSpPr>
        <p:spPr>
          <a:xfrm>
            <a:off x="534670" y="2520950"/>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2124" name="Google Shape;2124;p187"/>
          <p:cNvCxnSpPr/>
          <p:nvPr/>
        </p:nvCxnSpPr>
        <p:spPr>
          <a:xfrm>
            <a:off x="536527" y="4957868"/>
            <a:ext cx="9534948" cy="0"/>
          </a:xfrm>
          <a:prstGeom prst="straightConnector1">
            <a:avLst/>
          </a:prstGeom>
          <a:noFill/>
          <a:ln cap="flat" cmpd="sng" w="76200">
            <a:solidFill>
              <a:srgbClr val="009900"/>
            </a:solidFill>
            <a:prstDash val="solid"/>
            <a:round/>
            <a:headEnd len="med" w="med" type="none"/>
            <a:tailEnd len="med" w="med" type="none"/>
          </a:ln>
        </p:spPr>
      </p:cxnSp>
      <p:sp>
        <p:nvSpPr>
          <p:cNvPr id="2125" name="Google Shape;2125;p187"/>
          <p:cNvSpPr/>
          <p:nvPr/>
        </p:nvSpPr>
        <p:spPr>
          <a:xfrm>
            <a:off x="579226" y="2622489"/>
            <a:ext cx="9445837" cy="2321324"/>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600">
                <a:solidFill>
                  <a:schemeClr val="dk1"/>
                </a:solidFill>
                <a:latin typeface="Libre Baskerville"/>
                <a:ea typeface="Libre Baskerville"/>
                <a:cs typeface="Libre Baskerville"/>
                <a:sym typeface="Libre Baskerville"/>
              </a:rPr>
              <a:t>If a generator cannot divide x</a:t>
            </a:r>
            <a:r>
              <a:rPr baseline="30000" lang="en-US" sz="3600">
                <a:solidFill>
                  <a:schemeClr val="dk1"/>
                </a:solidFill>
                <a:latin typeface="Libre Baskerville"/>
                <a:ea typeface="Libre Baskerville"/>
                <a:cs typeface="Libre Baskerville"/>
                <a:sym typeface="Libre Baskerville"/>
              </a:rPr>
              <a:t>t</a:t>
            </a:r>
            <a:r>
              <a:rPr lang="en-US" sz="3600">
                <a:solidFill>
                  <a:schemeClr val="dk1"/>
                </a:solidFill>
                <a:latin typeface="Libre Baskerville"/>
                <a:ea typeface="Libre Baskerville"/>
                <a:cs typeface="Libre Baskerville"/>
                <a:sym typeface="Libre Baskerville"/>
              </a:rPr>
              <a:t> + 1 </a:t>
            </a:r>
            <a:br>
              <a:rPr lang="en-US" sz="3600">
                <a:solidFill>
                  <a:schemeClr val="dk1"/>
                </a:solidFill>
                <a:latin typeface="Libre Baskerville"/>
                <a:ea typeface="Libre Baskerville"/>
                <a:cs typeface="Libre Baskerville"/>
                <a:sym typeface="Libre Baskerville"/>
              </a:rPr>
            </a:br>
            <a:r>
              <a:rPr lang="en-US" sz="3600">
                <a:solidFill>
                  <a:schemeClr val="dk1"/>
                </a:solidFill>
                <a:latin typeface="Libre Baskerville"/>
                <a:ea typeface="Libre Baskerville"/>
                <a:cs typeface="Libre Baskerville"/>
                <a:sym typeface="Libre Baskerville"/>
              </a:rPr>
              <a:t>(t between 0 and n – 1),</a:t>
            </a:r>
            <a:endParaRPr/>
          </a:p>
          <a:p>
            <a:pPr indent="0" lvl="0" marL="0" marR="0" rtl="0" algn="ctr">
              <a:spcBef>
                <a:spcPts val="0"/>
              </a:spcBef>
              <a:spcAft>
                <a:spcPts val="0"/>
              </a:spcAft>
              <a:buNone/>
            </a:pPr>
            <a:r>
              <a:rPr lang="en-US" sz="3600">
                <a:solidFill>
                  <a:schemeClr val="dk1"/>
                </a:solidFill>
                <a:latin typeface="Libre Baskerville"/>
                <a:ea typeface="Libre Baskerville"/>
                <a:cs typeface="Libre Baskerville"/>
                <a:sym typeface="Libre Baskerville"/>
              </a:rPr>
              <a:t>then all isolated double errors </a:t>
            </a:r>
            <a:br>
              <a:rPr lang="en-US" sz="3600">
                <a:solidFill>
                  <a:schemeClr val="dk1"/>
                </a:solidFill>
                <a:latin typeface="Libre Baskerville"/>
                <a:ea typeface="Libre Baskerville"/>
                <a:cs typeface="Libre Baskerville"/>
                <a:sym typeface="Libre Baskerville"/>
              </a:rPr>
            </a:br>
            <a:r>
              <a:rPr lang="en-US" sz="3600">
                <a:solidFill>
                  <a:schemeClr val="dk1"/>
                </a:solidFill>
                <a:latin typeface="Libre Baskerville"/>
                <a:ea typeface="Libre Baskerville"/>
                <a:cs typeface="Libre Baskerville"/>
                <a:sym typeface="Libre Baskerville"/>
              </a:rPr>
              <a:t>can be detected.</a:t>
            </a:r>
            <a:endParaRPr/>
          </a:p>
        </p:txBody>
      </p:sp>
      <p:grpSp>
        <p:nvGrpSpPr>
          <p:cNvPr id="2126" name="Google Shape;2126;p187"/>
          <p:cNvGrpSpPr/>
          <p:nvPr/>
        </p:nvGrpSpPr>
        <p:grpSpPr>
          <a:xfrm>
            <a:off x="534670" y="1764665"/>
            <a:ext cx="1336675" cy="624986"/>
            <a:chOff x="1200" y="1248"/>
            <a:chExt cx="720" cy="357"/>
          </a:xfrm>
        </p:grpSpPr>
        <p:pic>
          <p:nvPicPr>
            <p:cNvPr id="2127" name="Google Shape;2127;p187"/>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128" name="Google Shape;2128;p187"/>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129" name="Google Shape;2129;p18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4" name="Shape 2134"/>
        <p:cNvGrpSpPr/>
        <p:nvPr/>
      </p:nvGrpSpPr>
      <p:grpSpPr>
        <a:xfrm>
          <a:off x="0" y="0"/>
          <a:ext cx="0" cy="0"/>
          <a:chOff x="0" y="0"/>
          <a:chExt cx="0" cy="0"/>
        </a:xfrm>
      </p:grpSpPr>
      <p:sp>
        <p:nvSpPr>
          <p:cNvPr id="2135" name="Google Shape;2135;p18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136" name="Google Shape;2136;p188"/>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37" name="Google Shape;2137;p188"/>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38" name="Google Shape;2138;p188"/>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39" name="Google Shape;2139;p188"/>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40" name="Google Shape;2140;p188"/>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41" name="Google Shape;2141;p188"/>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42" name="Google Shape;2142;p188"/>
          <p:cNvSpPr/>
          <p:nvPr/>
        </p:nvSpPr>
        <p:spPr>
          <a:xfrm>
            <a:off x="267335" y="1172942"/>
            <a:ext cx="10158730" cy="1582660"/>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Find the status of the following generators related to two isolated, single-bit errors.</a:t>
            </a:r>
            <a:endParaRPr/>
          </a:p>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a.</a:t>
            </a:r>
            <a:r>
              <a:rPr i="1" lang="en-US" sz="3200">
                <a:solidFill>
                  <a:schemeClr val="dk1"/>
                </a:solidFill>
                <a:latin typeface="Times New Roman"/>
                <a:ea typeface="Times New Roman"/>
                <a:cs typeface="Times New Roman"/>
                <a:sym typeface="Times New Roman"/>
              </a:rPr>
              <a:t> x + 1      </a:t>
            </a:r>
            <a:r>
              <a:rPr i="1" lang="en-US" sz="3200">
                <a:solidFill>
                  <a:schemeClr val="hlink"/>
                </a:solidFill>
                <a:latin typeface="Times New Roman"/>
                <a:ea typeface="Times New Roman"/>
                <a:cs typeface="Times New Roman"/>
                <a:sym typeface="Times New Roman"/>
              </a:rPr>
              <a:t>b.</a:t>
            </a:r>
            <a:r>
              <a:rPr i="1" lang="en-US" sz="3200">
                <a:solidFill>
                  <a:schemeClr val="dk1"/>
                </a:solidFill>
                <a:latin typeface="Times New Roman"/>
                <a:ea typeface="Times New Roman"/>
                <a:cs typeface="Times New Roman"/>
                <a:sym typeface="Times New Roman"/>
              </a:rPr>
              <a:t> x</a:t>
            </a:r>
            <a:r>
              <a:rPr baseline="30000" i="1" lang="en-US" sz="3200">
                <a:solidFill>
                  <a:schemeClr val="dk1"/>
                </a:solidFill>
                <a:latin typeface="Times New Roman"/>
                <a:ea typeface="Times New Roman"/>
                <a:cs typeface="Times New Roman"/>
                <a:sym typeface="Times New Roman"/>
              </a:rPr>
              <a:t>4</a:t>
            </a:r>
            <a:r>
              <a:rPr i="1" lang="en-US" sz="3200">
                <a:solidFill>
                  <a:schemeClr val="dk1"/>
                </a:solidFill>
                <a:latin typeface="Times New Roman"/>
                <a:ea typeface="Times New Roman"/>
                <a:cs typeface="Times New Roman"/>
                <a:sym typeface="Times New Roman"/>
              </a:rPr>
              <a:t> + 1      </a:t>
            </a:r>
            <a:r>
              <a:rPr i="1" lang="en-US" sz="3200">
                <a:solidFill>
                  <a:schemeClr val="hlink"/>
                </a:solidFill>
                <a:latin typeface="Times New Roman"/>
                <a:ea typeface="Times New Roman"/>
                <a:cs typeface="Times New Roman"/>
                <a:sym typeface="Times New Roman"/>
              </a:rPr>
              <a:t>c.</a:t>
            </a:r>
            <a:r>
              <a:rPr i="1" lang="en-US" sz="3200">
                <a:solidFill>
                  <a:schemeClr val="dk1"/>
                </a:solidFill>
                <a:latin typeface="Times New Roman"/>
                <a:ea typeface="Times New Roman"/>
                <a:cs typeface="Times New Roman"/>
                <a:sym typeface="Times New Roman"/>
              </a:rPr>
              <a:t> x</a:t>
            </a:r>
            <a:r>
              <a:rPr baseline="30000" i="1" lang="en-US" sz="3200">
                <a:solidFill>
                  <a:schemeClr val="dk1"/>
                </a:solidFill>
                <a:latin typeface="Times New Roman"/>
                <a:ea typeface="Times New Roman"/>
                <a:cs typeface="Times New Roman"/>
                <a:sym typeface="Times New Roman"/>
              </a:rPr>
              <a:t>7</a:t>
            </a:r>
            <a:r>
              <a:rPr i="1" lang="en-US" sz="3200">
                <a:solidFill>
                  <a:schemeClr val="dk1"/>
                </a:solidFill>
                <a:latin typeface="Times New Roman"/>
                <a:ea typeface="Times New Roman"/>
                <a:cs typeface="Times New Roman"/>
                <a:sym typeface="Times New Roman"/>
              </a:rPr>
              <a:t> + x</a:t>
            </a:r>
            <a:r>
              <a:rPr baseline="30000" i="1" lang="en-US" sz="3200">
                <a:solidFill>
                  <a:schemeClr val="dk1"/>
                </a:solidFill>
                <a:latin typeface="Times New Roman"/>
                <a:ea typeface="Times New Roman"/>
                <a:cs typeface="Times New Roman"/>
                <a:sym typeface="Times New Roman"/>
              </a:rPr>
              <a:t>6</a:t>
            </a:r>
            <a:r>
              <a:rPr i="1" lang="en-US" sz="3200">
                <a:solidFill>
                  <a:schemeClr val="dk1"/>
                </a:solidFill>
                <a:latin typeface="Times New Roman"/>
                <a:ea typeface="Times New Roman"/>
                <a:cs typeface="Times New Roman"/>
                <a:sym typeface="Times New Roman"/>
              </a:rPr>
              <a:t> + 1      </a:t>
            </a:r>
            <a:r>
              <a:rPr i="1" lang="en-US" sz="3200">
                <a:solidFill>
                  <a:schemeClr val="hlink"/>
                </a:solidFill>
                <a:latin typeface="Times New Roman"/>
                <a:ea typeface="Times New Roman"/>
                <a:cs typeface="Times New Roman"/>
                <a:sym typeface="Times New Roman"/>
              </a:rPr>
              <a:t>d</a:t>
            </a:r>
            <a:r>
              <a:rPr i="1" lang="en-US" sz="3200">
                <a:solidFill>
                  <a:schemeClr val="dk1"/>
                </a:solidFill>
                <a:latin typeface="Times New Roman"/>
                <a:ea typeface="Times New Roman"/>
                <a:cs typeface="Times New Roman"/>
                <a:sym typeface="Times New Roman"/>
              </a:rPr>
              <a:t>. x</a:t>
            </a:r>
            <a:r>
              <a:rPr baseline="30000" i="1" lang="en-US" sz="3200">
                <a:solidFill>
                  <a:schemeClr val="dk1"/>
                </a:solidFill>
                <a:latin typeface="Times New Roman"/>
                <a:ea typeface="Times New Roman"/>
                <a:cs typeface="Times New Roman"/>
                <a:sym typeface="Times New Roman"/>
              </a:rPr>
              <a:t>15</a:t>
            </a:r>
            <a:r>
              <a:rPr i="1" lang="en-US" sz="3200">
                <a:solidFill>
                  <a:schemeClr val="dk1"/>
                </a:solidFill>
                <a:latin typeface="Times New Roman"/>
                <a:ea typeface="Times New Roman"/>
                <a:cs typeface="Times New Roman"/>
                <a:sym typeface="Times New Roman"/>
              </a:rPr>
              <a:t> + x</a:t>
            </a:r>
            <a:r>
              <a:rPr baseline="30000" i="1" lang="en-US" sz="3200">
                <a:solidFill>
                  <a:schemeClr val="dk1"/>
                </a:solidFill>
                <a:latin typeface="Times New Roman"/>
                <a:ea typeface="Times New Roman"/>
                <a:cs typeface="Times New Roman"/>
                <a:sym typeface="Times New Roman"/>
              </a:rPr>
              <a:t>14</a:t>
            </a:r>
            <a:r>
              <a:rPr i="1" lang="en-US" sz="3200">
                <a:solidFill>
                  <a:schemeClr val="dk1"/>
                </a:solidFill>
                <a:latin typeface="Times New Roman"/>
                <a:ea typeface="Times New Roman"/>
                <a:cs typeface="Times New Roman"/>
                <a:sym typeface="Times New Roman"/>
              </a:rPr>
              <a:t> + 1</a:t>
            </a:r>
            <a:endParaRPr/>
          </a:p>
        </p:txBody>
      </p:sp>
      <p:sp>
        <p:nvSpPr>
          <p:cNvPr id="2143" name="Google Shape;2143;p188"/>
          <p:cNvSpPr/>
          <p:nvPr/>
        </p:nvSpPr>
        <p:spPr>
          <a:xfrm>
            <a:off x="267335" y="2773046"/>
            <a:ext cx="10158730" cy="4044873"/>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i="1" lang="en-US" sz="2800">
                <a:solidFill>
                  <a:schemeClr val="hlink"/>
                </a:solidFill>
                <a:latin typeface="Times"/>
                <a:ea typeface="Times"/>
                <a:cs typeface="Times"/>
                <a:sym typeface="Times"/>
              </a:rPr>
              <a:t>a.</a:t>
            </a:r>
            <a:r>
              <a:rPr i="1" lang="en-US" sz="2800">
                <a:solidFill>
                  <a:schemeClr val="dk1"/>
                </a:solidFill>
                <a:latin typeface="Times"/>
                <a:ea typeface="Times"/>
                <a:cs typeface="Times"/>
                <a:sym typeface="Times"/>
              </a:rPr>
              <a:t> This is a very poor choice for a generator. Any two</a:t>
            </a:r>
            <a:br>
              <a:rPr i="1" lang="en-US" sz="2800">
                <a:solidFill>
                  <a:schemeClr val="dk1"/>
                </a:solidFill>
                <a:latin typeface="Times"/>
                <a:ea typeface="Times"/>
                <a:cs typeface="Times"/>
                <a:sym typeface="Times"/>
              </a:rPr>
            </a:br>
            <a:r>
              <a:rPr i="1" lang="en-US" sz="2800">
                <a:solidFill>
                  <a:schemeClr val="dk1"/>
                </a:solidFill>
                <a:latin typeface="Times"/>
                <a:ea typeface="Times"/>
                <a:cs typeface="Times"/>
                <a:sym typeface="Times"/>
              </a:rPr>
              <a:t>    errors next to each other cannot be detected.</a:t>
            </a:r>
            <a:endParaRPr/>
          </a:p>
          <a:p>
            <a:pPr indent="0" lvl="0" marL="0" marR="0" rtl="0" algn="l">
              <a:spcBef>
                <a:spcPts val="0"/>
              </a:spcBef>
              <a:spcAft>
                <a:spcPts val="0"/>
              </a:spcAft>
              <a:buNone/>
            </a:pPr>
            <a:r>
              <a:rPr i="1" lang="en-US" sz="2800">
                <a:solidFill>
                  <a:schemeClr val="hlink"/>
                </a:solidFill>
                <a:latin typeface="Times"/>
                <a:ea typeface="Times"/>
                <a:cs typeface="Times"/>
                <a:sym typeface="Times"/>
              </a:rPr>
              <a:t>b.</a:t>
            </a:r>
            <a:r>
              <a:rPr i="1" lang="en-US" sz="2800">
                <a:solidFill>
                  <a:schemeClr val="dk1"/>
                </a:solidFill>
                <a:latin typeface="Times"/>
                <a:ea typeface="Times"/>
                <a:cs typeface="Times"/>
                <a:sym typeface="Times"/>
              </a:rPr>
              <a:t> This generator cannot detect two errors that are four</a:t>
            </a:r>
            <a:br>
              <a:rPr i="1" lang="en-US" sz="2800">
                <a:solidFill>
                  <a:schemeClr val="dk1"/>
                </a:solidFill>
                <a:latin typeface="Times"/>
                <a:ea typeface="Times"/>
                <a:cs typeface="Times"/>
                <a:sym typeface="Times"/>
              </a:rPr>
            </a:br>
            <a:r>
              <a:rPr i="1" lang="en-US" sz="2800">
                <a:solidFill>
                  <a:schemeClr val="dk1"/>
                </a:solidFill>
                <a:latin typeface="Times"/>
                <a:ea typeface="Times"/>
                <a:cs typeface="Times"/>
                <a:sym typeface="Times"/>
              </a:rPr>
              <a:t>     positions apart.</a:t>
            </a:r>
            <a:endParaRPr/>
          </a:p>
          <a:p>
            <a:pPr indent="0" lvl="0" marL="0" marR="0" rtl="0" algn="l">
              <a:spcBef>
                <a:spcPts val="0"/>
              </a:spcBef>
              <a:spcAft>
                <a:spcPts val="0"/>
              </a:spcAft>
              <a:buNone/>
            </a:pPr>
            <a:r>
              <a:rPr i="1" lang="en-US" sz="2800">
                <a:solidFill>
                  <a:schemeClr val="hlink"/>
                </a:solidFill>
                <a:latin typeface="Times"/>
                <a:ea typeface="Times"/>
                <a:cs typeface="Times"/>
                <a:sym typeface="Times"/>
              </a:rPr>
              <a:t>c.</a:t>
            </a:r>
            <a:r>
              <a:rPr i="1" lang="en-US" sz="2800">
                <a:solidFill>
                  <a:schemeClr val="dk1"/>
                </a:solidFill>
                <a:latin typeface="Times"/>
                <a:ea typeface="Times"/>
                <a:cs typeface="Times"/>
                <a:sym typeface="Times"/>
              </a:rPr>
              <a:t> This is a good choice for this purpose.</a:t>
            </a:r>
            <a:endParaRPr/>
          </a:p>
          <a:p>
            <a:pPr indent="0" lvl="0" marL="0" marR="0" rtl="0" algn="l">
              <a:spcBef>
                <a:spcPts val="0"/>
              </a:spcBef>
              <a:spcAft>
                <a:spcPts val="0"/>
              </a:spcAft>
              <a:buNone/>
            </a:pPr>
            <a:r>
              <a:rPr i="1" lang="en-US" sz="2800">
                <a:solidFill>
                  <a:schemeClr val="hlink"/>
                </a:solidFill>
                <a:latin typeface="Times"/>
                <a:ea typeface="Times"/>
                <a:cs typeface="Times"/>
                <a:sym typeface="Times"/>
              </a:rPr>
              <a:t>d.</a:t>
            </a:r>
            <a:r>
              <a:rPr i="1" lang="en-US" sz="2800">
                <a:solidFill>
                  <a:schemeClr val="dk1"/>
                </a:solidFill>
                <a:latin typeface="Times"/>
                <a:ea typeface="Times"/>
                <a:cs typeface="Times"/>
                <a:sym typeface="Times"/>
              </a:rPr>
              <a:t> This polynomial cannot divide x</a:t>
            </a:r>
            <a:r>
              <a:rPr baseline="30000" i="1" lang="en-US" sz="2800">
                <a:solidFill>
                  <a:schemeClr val="dk1"/>
                </a:solidFill>
                <a:latin typeface="Times"/>
                <a:ea typeface="Times"/>
                <a:cs typeface="Times"/>
                <a:sym typeface="Times"/>
              </a:rPr>
              <a:t>t</a:t>
            </a:r>
            <a:r>
              <a:rPr i="1" lang="en-US" sz="2800">
                <a:solidFill>
                  <a:schemeClr val="dk1"/>
                </a:solidFill>
                <a:latin typeface="Times"/>
                <a:ea typeface="Times"/>
                <a:cs typeface="Times"/>
                <a:sym typeface="Times"/>
              </a:rPr>
              <a:t> + 1 if t is less than</a:t>
            </a:r>
            <a:br>
              <a:rPr i="1" lang="en-US" sz="2800">
                <a:solidFill>
                  <a:schemeClr val="dk1"/>
                </a:solidFill>
                <a:latin typeface="Times"/>
                <a:ea typeface="Times"/>
                <a:cs typeface="Times"/>
                <a:sym typeface="Times"/>
              </a:rPr>
            </a:br>
            <a:r>
              <a:rPr i="1" lang="en-US" sz="2800">
                <a:solidFill>
                  <a:schemeClr val="dk1"/>
                </a:solidFill>
                <a:latin typeface="Times"/>
                <a:ea typeface="Times"/>
                <a:cs typeface="Times"/>
                <a:sym typeface="Times"/>
              </a:rPr>
              <a:t>     32,768. A codeword with two isolated errors up to</a:t>
            </a:r>
            <a:br>
              <a:rPr i="1" lang="en-US" sz="2800">
                <a:solidFill>
                  <a:schemeClr val="dk1"/>
                </a:solidFill>
                <a:latin typeface="Times"/>
                <a:ea typeface="Times"/>
                <a:cs typeface="Times"/>
                <a:sym typeface="Times"/>
              </a:rPr>
            </a:br>
            <a:r>
              <a:rPr i="1" lang="en-US" sz="2800">
                <a:solidFill>
                  <a:schemeClr val="dk1"/>
                </a:solidFill>
                <a:latin typeface="Times"/>
                <a:ea typeface="Times"/>
                <a:cs typeface="Times"/>
                <a:sym typeface="Times"/>
              </a:rPr>
              <a:t>     32,768 bits apart can be detected by this generator.</a:t>
            </a:r>
            <a:endParaRPr/>
          </a:p>
        </p:txBody>
      </p:sp>
      <p:sp>
        <p:nvSpPr>
          <p:cNvPr id="2144" name="Google Shape;2144;p188"/>
          <p:cNvSpPr txBox="1"/>
          <p:nvPr/>
        </p:nvSpPr>
        <p:spPr>
          <a:xfrm>
            <a:off x="1336676" y="349605"/>
            <a:ext cx="2363501" cy="536220"/>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2800">
                <a:solidFill>
                  <a:schemeClr val="hlink"/>
                </a:solidFill>
                <a:latin typeface="Times New Roman"/>
                <a:ea typeface="Times New Roman"/>
                <a:cs typeface="Times New Roman"/>
                <a:sym typeface="Times New Roman"/>
              </a:rPr>
              <a:t>Example 10.16</a:t>
            </a:r>
            <a:endParaRPr/>
          </a:p>
        </p:txBody>
      </p:sp>
      <p:sp>
        <p:nvSpPr>
          <p:cNvPr id="2145" name="Google Shape;2145;p18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0" name="Shape 2150"/>
        <p:cNvGrpSpPr/>
        <p:nvPr/>
      </p:nvGrpSpPr>
      <p:grpSpPr>
        <a:xfrm>
          <a:off x="0" y="0"/>
          <a:ext cx="0" cy="0"/>
          <a:chOff x="0" y="0"/>
          <a:chExt cx="0" cy="0"/>
        </a:xfrm>
      </p:grpSpPr>
      <p:sp>
        <p:nvSpPr>
          <p:cNvPr id="2151" name="Google Shape;2151;p18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152" name="Google Shape;2152;p189"/>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53" name="Google Shape;2153;p189"/>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54" name="Google Shape;2154;p189"/>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55" name="Google Shape;2155;p189"/>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56" name="Google Shape;2156;p189"/>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57" name="Google Shape;2157;p189"/>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2158" name="Google Shape;2158;p189"/>
          <p:cNvCxnSpPr/>
          <p:nvPr/>
        </p:nvCxnSpPr>
        <p:spPr>
          <a:xfrm>
            <a:off x="534670" y="2941108"/>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2159" name="Google Shape;2159;p189"/>
          <p:cNvCxnSpPr/>
          <p:nvPr/>
        </p:nvCxnSpPr>
        <p:spPr>
          <a:xfrm>
            <a:off x="469900" y="4162425"/>
            <a:ext cx="9534948" cy="0"/>
          </a:xfrm>
          <a:prstGeom prst="straightConnector1">
            <a:avLst/>
          </a:prstGeom>
          <a:noFill/>
          <a:ln cap="flat" cmpd="sng" w="76200">
            <a:solidFill>
              <a:srgbClr val="009900"/>
            </a:solidFill>
            <a:prstDash val="solid"/>
            <a:round/>
            <a:headEnd len="med" w="med" type="none"/>
            <a:tailEnd len="med" w="med" type="none"/>
          </a:ln>
        </p:spPr>
      </p:cxnSp>
      <p:sp>
        <p:nvSpPr>
          <p:cNvPr id="2160" name="Google Shape;2160;p189"/>
          <p:cNvSpPr/>
          <p:nvPr/>
        </p:nvSpPr>
        <p:spPr>
          <a:xfrm>
            <a:off x="546100" y="3019425"/>
            <a:ext cx="9445837" cy="109021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ctr">
              <a:spcBef>
                <a:spcPts val="0"/>
              </a:spcBef>
              <a:spcAft>
                <a:spcPts val="0"/>
              </a:spcAft>
              <a:buNone/>
            </a:pPr>
            <a:r>
              <a:rPr lang="en-US" sz="3200">
                <a:solidFill>
                  <a:schemeClr val="dk1"/>
                </a:solidFill>
                <a:latin typeface="Libre Baskerville"/>
                <a:ea typeface="Libre Baskerville"/>
                <a:cs typeface="Libre Baskerville"/>
                <a:sym typeface="Libre Baskerville"/>
              </a:rPr>
              <a:t>A generator that contains a factor of </a:t>
            </a:r>
            <a:br>
              <a:rPr lang="en-US" sz="3200">
                <a:solidFill>
                  <a:schemeClr val="dk1"/>
                </a:solidFill>
                <a:latin typeface="Libre Baskerville"/>
                <a:ea typeface="Libre Baskerville"/>
                <a:cs typeface="Libre Baskerville"/>
                <a:sym typeface="Libre Baskerville"/>
              </a:rPr>
            </a:br>
            <a:r>
              <a:rPr i="1" lang="en-US" sz="3200">
                <a:solidFill>
                  <a:schemeClr val="dk1"/>
                </a:solidFill>
                <a:latin typeface="Libre Baskerville"/>
                <a:ea typeface="Libre Baskerville"/>
                <a:cs typeface="Libre Baskerville"/>
                <a:sym typeface="Libre Baskerville"/>
              </a:rPr>
              <a:t>x</a:t>
            </a:r>
            <a:r>
              <a:rPr lang="en-US" sz="3200">
                <a:solidFill>
                  <a:schemeClr val="dk1"/>
                </a:solidFill>
                <a:latin typeface="Libre Baskerville"/>
                <a:ea typeface="Libre Baskerville"/>
                <a:cs typeface="Libre Baskerville"/>
                <a:sym typeface="Libre Baskerville"/>
              </a:rPr>
              <a:t> + 1 can detect all odd-numbered errors.</a:t>
            </a:r>
            <a:endParaRPr/>
          </a:p>
        </p:txBody>
      </p:sp>
      <p:grpSp>
        <p:nvGrpSpPr>
          <p:cNvPr id="2161" name="Google Shape;2161;p189"/>
          <p:cNvGrpSpPr/>
          <p:nvPr/>
        </p:nvGrpSpPr>
        <p:grpSpPr>
          <a:xfrm>
            <a:off x="623782" y="2232092"/>
            <a:ext cx="1336675" cy="624985"/>
            <a:chOff x="1200" y="1248"/>
            <a:chExt cx="720" cy="357"/>
          </a:xfrm>
        </p:grpSpPr>
        <p:pic>
          <p:nvPicPr>
            <p:cNvPr id="2162" name="Google Shape;2162;p189"/>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163" name="Google Shape;2163;p189"/>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164" name="Google Shape;2164;p18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19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171" name="Google Shape;2171;p190"/>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72" name="Google Shape;2172;p190"/>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73" name="Google Shape;2173;p190"/>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74" name="Google Shape;2174;p190"/>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75" name="Google Shape;2175;p190"/>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76" name="Google Shape;2176;p190"/>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grpSp>
        <p:nvGrpSpPr>
          <p:cNvPr id="2177" name="Google Shape;2177;p190"/>
          <p:cNvGrpSpPr/>
          <p:nvPr/>
        </p:nvGrpSpPr>
        <p:grpSpPr>
          <a:xfrm>
            <a:off x="317500" y="2257425"/>
            <a:ext cx="9536805" cy="3545085"/>
            <a:chOff x="144" y="1287"/>
            <a:chExt cx="5137" cy="2025"/>
          </a:xfrm>
        </p:grpSpPr>
        <p:cxnSp>
          <p:nvCxnSpPr>
            <p:cNvPr id="2178" name="Google Shape;2178;p190"/>
            <p:cNvCxnSpPr/>
            <p:nvPr/>
          </p:nvCxnSpPr>
          <p:spPr>
            <a:xfrm>
              <a:off x="144" y="1287"/>
              <a:ext cx="5136" cy="0"/>
            </a:xfrm>
            <a:prstGeom prst="straightConnector1">
              <a:avLst/>
            </a:prstGeom>
            <a:noFill/>
            <a:ln cap="flat" cmpd="sng" w="76200">
              <a:solidFill>
                <a:srgbClr val="009900"/>
              </a:solidFill>
              <a:prstDash val="solid"/>
              <a:round/>
              <a:headEnd len="med" w="med" type="none"/>
              <a:tailEnd len="med" w="med" type="none"/>
            </a:ln>
          </p:spPr>
        </p:cxnSp>
        <p:cxnSp>
          <p:nvCxnSpPr>
            <p:cNvPr id="2179" name="Google Shape;2179;p190"/>
            <p:cNvCxnSpPr/>
            <p:nvPr/>
          </p:nvCxnSpPr>
          <p:spPr>
            <a:xfrm>
              <a:off x="145" y="3312"/>
              <a:ext cx="5136" cy="0"/>
            </a:xfrm>
            <a:prstGeom prst="straightConnector1">
              <a:avLst/>
            </a:prstGeom>
            <a:noFill/>
            <a:ln cap="flat" cmpd="sng" w="76200">
              <a:solidFill>
                <a:srgbClr val="009900"/>
              </a:solidFill>
              <a:prstDash val="solid"/>
              <a:round/>
              <a:headEnd len="med" w="med" type="none"/>
              <a:tailEnd len="med" w="med" type="none"/>
            </a:ln>
          </p:spPr>
        </p:cxnSp>
      </p:grpSp>
      <p:sp>
        <p:nvSpPr>
          <p:cNvPr id="2180" name="Google Shape;2180;p190"/>
          <p:cNvSpPr/>
          <p:nvPr/>
        </p:nvSpPr>
        <p:spPr>
          <a:xfrm>
            <a:off x="241300" y="2409825"/>
            <a:ext cx="9935951" cy="3059988"/>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b="0" lang="en-US" sz="3200">
                <a:solidFill>
                  <a:schemeClr val="hlink"/>
                </a:solidFill>
                <a:latin typeface="Libre Baskerville"/>
                <a:ea typeface="Libre Baskerville"/>
                <a:cs typeface="Libre Baskerville"/>
                <a:sym typeface="Libre Baskerville"/>
              </a:rPr>
              <a:t>❏</a:t>
            </a:r>
            <a:r>
              <a:rPr b="0" lang="en-US" sz="3200">
                <a:solidFill>
                  <a:schemeClr val="dk1"/>
                </a:solidFill>
                <a:latin typeface="Libre Baskerville"/>
                <a:ea typeface="Libre Baskerville"/>
                <a:cs typeface="Libre Baskerville"/>
                <a:sym typeface="Libre Baskerville"/>
              </a:rPr>
              <a:t> </a:t>
            </a:r>
            <a:r>
              <a:rPr lang="en-US" sz="3200">
                <a:solidFill>
                  <a:schemeClr val="dk1"/>
                </a:solidFill>
                <a:latin typeface="Libre Baskerville"/>
                <a:ea typeface="Libre Baskerville"/>
                <a:cs typeface="Libre Baskerville"/>
                <a:sym typeface="Libre Baskerville"/>
              </a:rPr>
              <a:t>All burst errors with </a:t>
            </a:r>
            <a:r>
              <a:rPr i="1" lang="en-US" sz="3200">
                <a:solidFill>
                  <a:schemeClr val="dk1"/>
                </a:solidFill>
                <a:latin typeface="Libre Baskerville"/>
                <a:ea typeface="Libre Baskerville"/>
                <a:cs typeface="Libre Baskerville"/>
                <a:sym typeface="Libre Baskerville"/>
              </a:rPr>
              <a:t>L </a:t>
            </a:r>
            <a:r>
              <a:rPr b="0" lang="en-US" sz="3200">
                <a:solidFill>
                  <a:schemeClr val="dk1"/>
                </a:solidFill>
                <a:latin typeface="Libre Baskerville"/>
                <a:ea typeface="Libre Baskerville"/>
                <a:cs typeface="Libre Baskerville"/>
                <a:sym typeface="Libre Baskerville"/>
              </a:rPr>
              <a:t>≤ </a:t>
            </a:r>
            <a:r>
              <a:rPr i="1" lang="en-US" sz="3200">
                <a:solidFill>
                  <a:schemeClr val="dk1"/>
                </a:solidFill>
                <a:latin typeface="Libre Baskerville"/>
                <a:ea typeface="Libre Baskerville"/>
                <a:cs typeface="Libre Baskerville"/>
                <a:sym typeface="Libre Baskerville"/>
              </a:rPr>
              <a:t>r </a:t>
            </a:r>
            <a:r>
              <a:rPr lang="en-US" sz="3200">
                <a:solidFill>
                  <a:schemeClr val="dk1"/>
                </a:solidFill>
                <a:latin typeface="Libre Baskerville"/>
                <a:ea typeface="Libre Baskerville"/>
                <a:cs typeface="Libre Baskerville"/>
                <a:sym typeface="Libre Baskerville"/>
              </a:rPr>
              <a:t>will be</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detected.</a:t>
            </a:r>
            <a:endParaRPr/>
          </a:p>
          <a:p>
            <a:pPr indent="0" lvl="0" marL="0" marR="0" rtl="0" algn="l">
              <a:spcBef>
                <a:spcPts val="0"/>
              </a:spcBef>
              <a:spcAft>
                <a:spcPts val="0"/>
              </a:spcAft>
              <a:buNone/>
            </a:pPr>
            <a:r>
              <a:rPr b="0" lang="en-US" sz="3200">
                <a:solidFill>
                  <a:schemeClr val="hlink"/>
                </a:solidFill>
                <a:latin typeface="Libre Baskerville"/>
                <a:ea typeface="Libre Baskerville"/>
                <a:cs typeface="Libre Baskerville"/>
                <a:sym typeface="Libre Baskerville"/>
              </a:rPr>
              <a:t>❏</a:t>
            </a:r>
            <a:r>
              <a:rPr b="0" lang="en-US" sz="3200">
                <a:solidFill>
                  <a:schemeClr val="dk1"/>
                </a:solidFill>
                <a:latin typeface="Libre Baskerville"/>
                <a:ea typeface="Libre Baskerville"/>
                <a:cs typeface="Libre Baskerville"/>
                <a:sym typeface="Libre Baskerville"/>
              </a:rPr>
              <a:t> </a:t>
            </a:r>
            <a:r>
              <a:rPr lang="en-US" sz="3200">
                <a:solidFill>
                  <a:schemeClr val="dk1"/>
                </a:solidFill>
                <a:latin typeface="Libre Baskerville"/>
                <a:ea typeface="Libre Baskerville"/>
                <a:cs typeface="Libre Baskerville"/>
                <a:sym typeface="Libre Baskerville"/>
              </a:rPr>
              <a:t>All burst errors with </a:t>
            </a:r>
            <a:r>
              <a:rPr i="1" lang="en-US" sz="3200">
                <a:solidFill>
                  <a:schemeClr val="dk1"/>
                </a:solidFill>
                <a:latin typeface="Libre Baskerville"/>
                <a:ea typeface="Libre Baskerville"/>
                <a:cs typeface="Libre Baskerville"/>
                <a:sym typeface="Libre Baskerville"/>
              </a:rPr>
              <a:t>L </a:t>
            </a:r>
            <a:r>
              <a:rPr lang="en-US" sz="3200">
                <a:solidFill>
                  <a:schemeClr val="dk1"/>
                </a:solidFill>
                <a:latin typeface="Libre Baskerville"/>
                <a:ea typeface="Libre Baskerville"/>
                <a:cs typeface="Libre Baskerville"/>
                <a:sym typeface="Libre Baskerville"/>
              </a:rPr>
              <a:t>= </a:t>
            </a:r>
            <a:r>
              <a:rPr i="1" lang="en-US" sz="3200">
                <a:solidFill>
                  <a:schemeClr val="dk1"/>
                </a:solidFill>
                <a:latin typeface="Libre Baskerville"/>
                <a:ea typeface="Libre Baskerville"/>
                <a:cs typeface="Libre Baskerville"/>
                <a:sym typeface="Libre Baskerville"/>
              </a:rPr>
              <a:t>r </a:t>
            </a:r>
            <a:r>
              <a:rPr lang="en-US" sz="3200">
                <a:solidFill>
                  <a:schemeClr val="dk1"/>
                </a:solidFill>
                <a:latin typeface="Libre Baskerville"/>
                <a:ea typeface="Libre Baskerville"/>
                <a:cs typeface="Libre Baskerville"/>
                <a:sym typeface="Libre Baskerville"/>
              </a:rPr>
              <a:t>+ 1 will be</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detected with probability 1 – (1/2)</a:t>
            </a:r>
            <a:r>
              <a:rPr baseline="30000" i="1" lang="en-US" sz="3200">
                <a:solidFill>
                  <a:schemeClr val="dk1"/>
                </a:solidFill>
                <a:latin typeface="Libre Baskerville"/>
                <a:ea typeface="Libre Baskerville"/>
                <a:cs typeface="Libre Baskerville"/>
                <a:sym typeface="Libre Baskerville"/>
              </a:rPr>
              <a:t>r</a:t>
            </a:r>
            <a:r>
              <a:rPr baseline="30000" lang="en-US" sz="3200">
                <a:solidFill>
                  <a:schemeClr val="dk1"/>
                </a:solidFill>
                <a:latin typeface="Libre Baskerville"/>
                <a:ea typeface="Libre Baskerville"/>
                <a:cs typeface="Libre Baskerville"/>
                <a:sym typeface="Libre Baskerville"/>
              </a:rPr>
              <a:t>–1</a:t>
            </a:r>
            <a:r>
              <a:rPr lang="en-US" sz="3200">
                <a:solidFill>
                  <a:schemeClr val="dk1"/>
                </a:solidFill>
                <a:latin typeface="Libre Baskerville"/>
                <a:ea typeface="Libre Baskerville"/>
                <a:cs typeface="Libre Baskerville"/>
                <a:sym typeface="Libre Baskerville"/>
              </a:rPr>
              <a:t>.</a:t>
            </a:r>
            <a:endParaRPr/>
          </a:p>
          <a:p>
            <a:pPr indent="0" lvl="0" marL="0" marR="0" rtl="0" algn="l">
              <a:spcBef>
                <a:spcPts val="0"/>
              </a:spcBef>
              <a:spcAft>
                <a:spcPts val="0"/>
              </a:spcAft>
              <a:buNone/>
            </a:pPr>
            <a:r>
              <a:rPr b="0" lang="en-US" sz="3200">
                <a:solidFill>
                  <a:schemeClr val="hlink"/>
                </a:solidFill>
                <a:latin typeface="Libre Baskerville"/>
                <a:ea typeface="Libre Baskerville"/>
                <a:cs typeface="Libre Baskerville"/>
                <a:sym typeface="Libre Baskerville"/>
              </a:rPr>
              <a:t>❏</a:t>
            </a:r>
            <a:r>
              <a:rPr b="0" lang="en-US" sz="3200">
                <a:solidFill>
                  <a:schemeClr val="dk1"/>
                </a:solidFill>
                <a:latin typeface="Libre Baskerville"/>
                <a:ea typeface="Libre Baskerville"/>
                <a:cs typeface="Libre Baskerville"/>
                <a:sym typeface="Libre Baskerville"/>
              </a:rPr>
              <a:t> </a:t>
            </a:r>
            <a:r>
              <a:rPr lang="en-US" sz="3200">
                <a:solidFill>
                  <a:schemeClr val="dk1"/>
                </a:solidFill>
                <a:latin typeface="Libre Baskerville"/>
                <a:ea typeface="Libre Baskerville"/>
                <a:cs typeface="Libre Baskerville"/>
                <a:sym typeface="Libre Baskerville"/>
              </a:rPr>
              <a:t>All burst errors with </a:t>
            </a:r>
            <a:r>
              <a:rPr i="1" lang="en-US" sz="3200">
                <a:solidFill>
                  <a:schemeClr val="dk1"/>
                </a:solidFill>
                <a:latin typeface="Libre Baskerville"/>
                <a:ea typeface="Libre Baskerville"/>
                <a:cs typeface="Libre Baskerville"/>
                <a:sym typeface="Libre Baskerville"/>
              </a:rPr>
              <a:t>L </a:t>
            </a:r>
            <a:r>
              <a:rPr lang="en-US" sz="3200">
                <a:solidFill>
                  <a:schemeClr val="dk1"/>
                </a:solidFill>
                <a:latin typeface="Libre Baskerville"/>
                <a:ea typeface="Libre Baskerville"/>
                <a:cs typeface="Libre Baskerville"/>
                <a:sym typeface="Libre Baskerville"/>
              </a:rPr>
              <a:t>&gt; </a:t>
            </a:r>
            <a:r>
              <a:rPr i="1" lang="en-US" sz="3200">
                <a:solidFill>
                  <a:schemeClr val="dk1"/>
                </a:solidFill>
                <a:latin typeface="Libre Baskerville"/>
                <a:ea typeface="Libre Baskerville"/>
                <a:cs typeface="Libre Baskerville"/>
                <a:sym typeface="Libre Baskerville"/>
              </a:rPr>
              <a:t>r </a:t>
            </a:r>
            <a:r>
              <a:rPr lang="en-US" sz="3200">
                <a:solidFill>
                  <a:schemeClr val="dk1"/>
                </a:solidFill>
                <a:latin typeface="Libre Baskerville"/>
                <a:ea typeface="Libre Baskerville"/>
                <a:cs typeface="Libre Baskerville"/>
                <a:sym typeface="Libre Baskerville"/>
              </a:rPr>
              <a:t>+ 1 will be</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detected with probability 1 – (1/2)</a:t>
            </a:r>
            <a:r>
              <a:rPr baseline="30000" i="1" lang="en-US" sz="3200">
                <a:solidFill>
                  <a:schemeClr val="dk1"/>
                </a:solidFill>
                <a:latin typeface="Libre Baskerville"/>
                <a:ea typeface="Libre Baskerville"/>
                <a:cs typeface="Libre Baskerville"/>
                <a:sym typeface="Libre Baskerville"/>
              </a:rPr>
              <a:t>r</a:t>
            </a:r>
            <a:r>
              <a:rPr lang="en-US" sz="3200">
                <a:solidFill>
                  <a:schemeClr val="dk1"/>
                </a:solidFill>
                <a:latin typeface="Libre Baskerville"/>
                <a:ea typeface="Libre Baskerville"/>
                <a:cs typeface="Libre Baskerville"/>
                <a:sym typeface="Libre Baskerville"/>
              </a:rPr>
              <a:t>.</a:t>
            </a:r>
            <a:endParaRPr/>
          </a:p>
        </p:txBody>
      </p:sp>
      <p:grpSp>
        <p:nvGrpSpPr>
          <p:cNvPr id="2181" name="Google Shape;2181;p190"/>
          <p:cNvGrpSpPr/>
          <p:nvPr/>
        </p:nvGrpSpPr>
        <p:grpSpPr>
          <a:xfrm>
            <a:off x="356447" y="1512570"/>
            <a:ext cx="1336675" cy="624986"/>
            <a:chOff x="1200" y="1248"/>
            <a:chExt cx="720" cy="357"/>
          </a:xfrm>
        </p:grpSpPr>
        <p:pic>
          <p:nvPicPr>
            <p:cNvPr id="2182" name="Google Shape;2182;p190"/>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183" name="Google Shape;2183;p190"/>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184" name="Google Shape;2184;p19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sp>
        <p:nvSpPr>
          <p:cNvPr id="2190" name="Google Shape;2190;p19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191" name="Google Shape;2191;p191"/>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92" name="Google Shape;2192;p191"/>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93" name="Google Shape;2193;p191"/>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94" name="Google Shape;2194;p191"/>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95" name="Google Shape;2195;p191"/>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96" name="Google Shape;2196;p191"/>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197" name="Google Shape;2197;p191"/>
          <p:cNvSpPr/>
          <p:nvPr/>
        </p:nvSpPr>
        <p:spPr>
          <a:xfrm>
            <a:off x="267335" y="1260475"/>
            <a:ext cx="10158730" cy="1582660"/>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dk1"/>
                </a:solidFill>
                <a:latin typeface="Times New Roman"/>
                <a:ea typeface="Times New Roman"/>
                <a:cs typeface="Times New Roman"/>
                <a:sym typeface="Times New Roman"/>
              </a:rPr>
              <a:t>Find the suitability of the following generators in relation to burst errors of different lengths.</a:t>
            </a:r>
            <a:endParaRPr/>
          </a:p>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a.</a:t>
            </a:r>
            <a:r>
              <a:rPr i="1" lang="en-US" sz="3200">
                <a:solidFill>
                  <a:schemeClr val="dk1"/>
                </a:solidFill>
                <a:latin typeface="Times New Roman"/>
                <a:ea typeface="Times New Roman"/>
                <a:cs typeface="Times New Roman"/>
                <a:sym typeface="Times New Roman"/>
              </a:rPr>
              <a:t> x</a:t>
            </a:r>
            <a:r>
              <a:rPr baseline="30000" i="1" lang="en-US" sz="3200">
                <a:solidFill>
                  <a:schemeClr val="dk1"/>
                </a:solidFill>
                <a:latin typeface="Times New Roman"/>
                <a:ea typeface="Times New Roman"/>
                <a:cs typeface="Times New Roman"/>
                <a:sym typeface="Times New Roman"/>
              </a:rPr>
              <a:t>6</a:t>
            </a:r>
            <a:r>
              <a:rPr i="1" lang="en-US" sz="3200">
                <a:solidFill>
                  <a:schemeClr val="dk1"/>
                </a:solidFill>
                <a:latin typeface="Times New Roman"/>
                <a:ea typeface="Times New Roman"/>
                <a:cs typeface="Times New Roman"/>
                <a:sym typeface="Times New Roman"/>
              </a:rPr>
              <a:t> + 1         </a:t>
            </a:r>
            <a:r>
              <a:rPr i="1" lang="en-US" sz="3200">
                <a:solidFill>
                  <a:schemeClr val="hlink"/>
                </a:solidFill>
                <a:latin typeface="Times New Roman"/>
                <a:ea typeface="Times New Roman"/>
                <a:cs typeface="Times New Roman"/>
                <a:sym typeface="Times New Roman"/>
              </a:rPr>
              <a:t>b.</a:t>
            </a:r>
            <a:r>
              <a:rPr i="1" lang="en-US" sz="3200">
                <a:solidFill>
                  <a:schemeClr val="dk1"/>
                </a:solidFill>
                <a:latin typeface="Times New Roman"/>
                <a:ea typeface="Times New Roman"/>
                <a:cs typeface="Times New Roman"/>
                <a:sym typeface="Times New Roman"/>
              </a:rPr>
              <a:t> x</a:t>
            </a:r>
            <a:r>
              <a:rPr baseline="30000" i="1" lang="en-US" sz="3200">
                <a:solidFill>
                  <a:schemeClr val="dk1"/>
                </a:solidFill>
                <a:latin typeface="Times New Roman"/>
                <a:ea typeface="Times New Roman"/>
                <a:cs typeface="Times New Roman"/>
                <a:sym typeface="Times New Roman"/>
              </a:rPr>
              <a:t>18</a:t>
            </a:r>
            <a:r>
              <a:rPr i="1" lang="en-US" sz="3200">
                <a:solidFill>
                  <a:schemeClr val="dk1"/>
                </a:solidFill>
                <a:latin typeface="Times New Roman"/>
                <a:ea typeface="Times New Roman"/>
                <a:cs typeface="Times New Roman"/>
                <a:sym typeface="Times New Roman"/>
              </a:rPr>
              <a:t> + x</a:t>
            </a:r>
            <a:r>
              <a:rPr baseline="30000" i="1" lang="en-US" sz="3200">
                <a:solidFill>
                  <a:schemeClr val="dk1"/>
                </a:solidFill>
                <a:latin typeface="Times New Roman"/>
                <a:ea typeface="Times New Roman"/>
                <a:cs typeface="Times New Roman"/>
                <a:sym typeface="Times New Roman"/>
              </a:rPr>
              <a:t>7</a:t>
            </a:r>
            <a:r>
              <a:rPr i="1" lang="en-US" sz="3200">
                <a:solidFill>
                  <a:schemeClr val="dk1"/>
                </a:solidFill>
                <a:latin typeface="Times New Roman"/>
                <a:ea typeface="Times New Roman"/>
                <a:cs typeface="Times New Roman"/>
                <a:sym typeface="Times New Roman"/>
              </a:rPr>
              <a:t> + x + 1        </a:t>
            </a:r>
            <a:r>
              <a:rPr i="1" lang="en-US" sz="3200">
                <a:solidFill>
                  <a:schemeClr val="hlink"/>
                </a:solidFill>
                <a:latin typeface="Times New Roman"/>
                <a:ea typeface="Times New Roman"/>
                <a:cs typeface="Times New Roman"/>
                <a:sym typeface="Times New Roman"/>
              </a:rPr>
              <a:t>c.</a:t>
            </a:r>
            <a:r>
              <a:rPr i="1" lang="en-US" sz="3200">
                <a:solidFill>
                  <a:schemeClr val="dk1"/>
                </a:solidFill>
                <a:latin typeface="Times New Roman"/>
                <a:ea typeface="Times New Roman"/>
                <a:cs typeface="Times New Roman"/>
                <a:sym typeface="Times New Roman"/>
              </a:rPr>
              <a:t> x</a:t>
            </a:r>
            <a:r>
              <a:rPr baseline="30000" i="1" lang="en-US" sz="3200">
                <a:solidFill>
                  <a:schemeClr val="dk1"/>
                </a:solidFill>
                <a:latin typeface="Times New Roman"/>
                <a:ea typeface="Times New Roman"/>
                <a:cs typeface="Times New Roman"/>
                <a:sym typeface="Times New Roman"/>
              </a:rPr>
              <a:t>32</a:t>
            </a:r>
            <a:r>
              <a:rPr i="1" lang="en-US" sz="3200">
                <a:solidFill>
                  <a:schemeClr val="dk1"/>
                </a:solidFill>
                <a:latin typeface="Times New Roman"/>
                <a:ea typeface="Times New Roman"/>
                <a:cs typeface="Times New Roman"/>
                <a:sym typeface="Times New Roman"/>
              </a:rPr>
              <a:t> + x</a:t>
            </a:r>
            <a:r>
              <a:rPr baseline="30000" i="1" lang="en-US" sz="3200">
                <a:solidFill>
                  <a:schemeClr val="dk1"/>
                </a:solidFill>
                <a:latin typeface="Times New Roman"/>
                <a:ea typeface="Times New Roman"/>
                <a:cs typeface="Times New Roman"/>
                <a:sym typeface="Times New Roman"/>
              </a:rPr>
              <a:t>23</a:t>
            </a:r>
            <a:r>
              <a:rPr i="1" lang="en-US" sz="3200">
                <a:solidFill>
                  <a:schemeClr val="dk1"/>
                </a:solidFill>
                <a:latin typeface="Times New Roman"/>
                <a:ea typeface="Times New Roman"/>
                <a:cs typeface="Times New Roman"/>
                <a:sym typeface="Times New Roman"/>
              </a:rPr>
              <a:t> + x</a:t>
            </a:r>
            <a:r>
              <a:rPr baseline="30000" i="1" lang="en-US" sz="3200">
                <a:solidFill>
                  <a:schemeClr val="dk1"/>
                </a:solidFill>
                <a:latin typeface="Times New Roman"/>
                <a:ea typeface="Times New Roman"/>
                <a:cs typeface="Times New Roman"/>
                <a:sym typeface="Times New Roman"/>
              </a:rPr>
              <a:t>7</a:t>
            </a:r>
            <a:r>
              <a:rPr i="1" lang="en-US" sz="3200">
                <a:solidFill>
                  <a:schemeClr val="dk1"/>
                </a:solidFill>
                <a:latin typeface="Times New Roman"/>
                <a:ea typeface="Times New Roman"/>
                <a:cs typeface="Times New Roman"/>
                <a:sym typeface="Times New Roman"/>
              </a:rPr>
              <a:t> + 1</a:t>
            </a:r>
            <a:endParaRPr/>
          </a:p>
        </p:txBody>
      </p:sp>
      <p:sp>
        <p:nvSpPr>
          <p:cNvPr id="2198" name="Google Shape;2198;p191"/>
          <p:cNvSpPr/>
          <p:nvPr/>
        </p:nvSpPr>
        <p:spPr>
          <a:xfrm>
            <a:off x="267335" y="3426042"/>
            <a:ext cx="10158730" cy="2567545"/>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Solution</a:t>
            </a:r>
            <a:endParaRPr/>
          </a:p>
          <a:p>
            <a:pPr indent="0" lvl="0" marL="0" marR="0" rtl="0" algn="l">
              <a:spcBef>
                <a:spcPts val="0"/>
              </a:spcBef>
              <a:spcAft>
                <a:spcPts val="0"/>
              </a:spcAft>
              <a:buNone/>
            </a:pPr>
            <a:r>
              <a:rPr i="1" lang="en-US" sz="3200">
                <a:solidFill>
                  <a:schemeClr val="hlink"/>
                </a:solidFill>
                <a:latin typeface="Times"/>
                <a:ea typeface="Times"/>
                <a:cs typeface="Times"/>
                <a:sym typeface="Times"/>
              </a:rPr>
              <a:t>a.</a:t>
            </a:r>
            <a:r>
              <a:rPr i="1" lang="en-US" sz="3200">
                <a:solidFill>
                  <a:schemeClr val="dk1"/>
                </a:solidFill>
                <a:latin typeface="Times"/>
                <a:ea typeface="Times"/>
                <a:cs typeface="Times"/>
                <a:sym typeface="Times"/>
              </a:rPr>
              <a:t> This generator can detect all burst errors with a length</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less than or equal to 6 bits; 3 out of 100 burst errors</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with length 7 will slip by; 16 out of 1000 burst errors of</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length 8 or more will slip by.</a:t>
            </a:r>
            <a:endParaRPr/>
          </a:p>
        </p:txBody>
      </p:sp>
      <p:sp>
        <p:nvSpPr>
          <p:cNvPr id="2199" name="Google Shape;2199;p191"/>
          <p:cNvSpPr txBox="1"/>
          <p:nvPr/>
        </p:nvSpPr>
        <p:spPr>
          <a:xfrm>
            <a:off x="1336676" y="364250"/>
            <a:ext cx="2672880" cy="597775"/>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Example 10.17</a:t>
            </a:r>
            <a:endParaRPr/>
          </a:p>
        </p:txBody>
      </p:sp>
      <p:sp>
        <p:nvSpPr>
          <p:cNvPr id="2200" name="Google Shape;2200;p19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sp>
        <p:nvSpPr>
          <p:cNvPr id="2206" name="Google Shape;2206;p19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207" name="Google Shape;2207;p192"/>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08" name="Google Shape;2208;p192"/>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09" name="Google Shape;2209;p192"/>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10" name="Google Shape;2210;p192"/>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11" name="Google Shape;2211;p192"/>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12" name="Google Shape;2212;p192"/>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13" name="Google Shape;2213;p192"/>
          <p:cNvSpPr/>
          <p:nvPr/>
        </p:nvSpPr>
        <p:spPr>
          <a:xfrm>
            <a:off x="267335" y="1428539"/>
            <a:ext cx="10158730" cy="4537315"/>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i="1" lang="en-US" sz="3200">
                <a:solidFill>
                  <a:schemeClr val="hlink"/>
                </a:solidFill>
                <a:latin typeface="Times"/>
                <a:ea typeface="Times"/>
                <a:cs typeface="Times"/>
                <a:sym typeface="Times"/>
              </a:rPr>
              <a:t>b.</a:t>
            </a:r>
            <a:r>
              <a:rPr i="1" lang="en-US" sz="3200">
                <a:solidFill>
                  <a:schemeClr val="dk1"/>
                </a:solidFill>
                <a:latin typeface="Times"/>
                <a:ea typeface="Times"/>
                <a:cs typeface="Times"/>
                <a:sym typeface="Times"/>
              </a:rPr>
              <a:t> This generator can detect all burst errors with a length</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less than or equal to 18 bits; 8 out of 1 million burst</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errors with length 19 will slip by; 4 out of 1 million</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burst errors of length 20 or more will slip by.</a:t>
            </a:r>
            <a:endParaRPr/>
          </a:p>
          <a:p>
            <a:pPr indent="0" lvl="0" marL="0" marR="0" rtl="0" algn="l">
              <a:spcBef>
                <a:spcPts val="0"/>
              </a:spcBef>
              <a:spcAft>
                <a:spcPts val="0"/>
              </a:spcAft>
              <a:buNone/>
            </a:pPr>
            <a:r>
              <a:t/>
            </a:r>
            <a:endParaRPr i="1" sz="3200">
              <a:solidFill>
                <a:schemeClr val="dk1"/>
              </a:solidFill>
              <a:latin typeface="Times"/>
              <a:ea typeface="Times"/>
              <a:cs typeface="Times"/>
              <a:sym typeface="Times"/>
            </a:endParaRPr>
          </a:p>
          <a:p>
            <a:pPr indent="0" lvl="0" marL="0" marR="0" rtl="0" algn="l">
              <a:spcBef>
                <a:spcPts val="0"/>
              </a:spcBef>
              <a:spcAft>
                <a:spcPts val="0"/>
              </a:spcAft>
              <a:buNone/>
            </a:pPr>
            <a:r>
              <a:rPr i="1" lang="en-US" sz="3200">
                <a:solidFill>
                  <a:schemeClr val="hlink"/>
                </a:solidFill>
                <a:latin typeface="Times"/>
                <a:ea typeface="Times"/>
                <a:cs typeface="Times"/>
                <a:sym typeface="Times"/>
              </a:rPr>
              <a:t>c.</a:t>
            </a:r>
            <a:r>
              <a:rPr i="1" lang="en-US" sz="3200">
                <a:solidFill>
                  <a:schemeClr val="dk1"/>
                </a:solidFill>
                <a:latin typeface="Times"/>
                <a:ea typeface="Times"/>
                <a:cs typeface="Times"/>
                <a:sym typeface="Times"/>
              </a:rPr>
              <a:t> This generator can detect all burst errors with a length</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less than or equal to 32 bits; 5 out of 10 billion burst</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errors with length 33 will slip by; 3 out of 10 billion</a:t>
            </a:r>
            <a:br>
              <a:rPr i="1" lang="en-US" sz="3200">
                <a:solidFill>
                  <a:schemeClr val="dk1"/>
                </a:solidFill>
                <a:latin typeface="Times"/>
                <a:ea typeface="Times"/>
                <a:cs typeface="Times"/>
                <a:sym typeface="Times"/>
              </a:rPr>
            </a:br>
            <a:r>
              <a:rPr i="1" lang="en-US" sz="3200">
                <a:solidFill>
                  <a:schemeClr val="dk1"/>
                </a:solidFill>
                <a:latin typeface="Times"/>
                <a:ea typeface="Times"/>
                <a:cs typeface="Times"/>
                <a:sym typeface="Times"/>
              </a:rPr>
              <a:t>    burst errors of length 34 or more will slip by.</a:t>
            </a:r>
            <a:endParaRPr/>
          </a:p>
        </p:txBody>
      </p:sp>
      <p:sp>
        <p:nvSpPr>
          <p:cNvPr id="2214" name="Google Shape;2214;p192"/>
          <p:cNvSpPr txBox="1"/>
          <p:nvPr/>
        </p:nvSpPr>
        <p:spPr>
          <a:xfrm>
            <a:off x="1336675" y="440450"/>
            <a:ext cx="4667016" cy="597775"/>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Example 10.17 (continued)</a:t>
            </a:r>
            <a:endParaRPr/>
          </a:p>
        </p:txBody>
      </p:sp>
      <p:sp>
        <p:nvSpPr>
          <p:cNvPr id="2215" name="Google Shape;2215;p19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1"/>
          <p:cNvSpPr txBox="1"/>
          <p:nvPr>
            <p:ph type="title"/>
          </p:nvPr>
        </p:nvSpPr>
        <p:spPr>
          <a:xfrm>
            <a:off x="1920367" y="371347"/>
            <a:ext cx="5255133" cy="720069"/>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6.3</a:t>
            </a:r>
            <a:endParaRPr/>
          </a:p>
        </p:txBody>
      </p:sp>
      <p:sp>
        <p:nvSpPr>
          <p:cNvPr id="281" name="Google Shape;281;p31"/>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82" name="Google Shape;282;p31"/>
          <p:cNvSpPr/>
          <p:nvPr/>
        </p:nvSpPr>
        <p:spPr>
          <a:xfrm>
            <a:off x="774839" y="2919983"/>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83" name="Google Shape;283;p31"/>
          <p:cNvSpPr/>
          <p:nvPr/>
        </p:nvSpPr>
        <p:spPr>
          <a:xfrm>
            <a:off x="774839" y="4634496"/>
            <a:ext cx="9144000" cy="1715770"/>
          </a:xfrm>
          <a:custGeom>
            <a:rect b="b" l="l" r="r" t="t"/>
            <a:pathLst>
              <a:path extrusionOk="0" h="1715770" w="9144000">
                <a:moveTo>
                  <a:pt x="9144000" y="0"/>
                </a:moveTo>
                <a:lnTo>
                  <a:pt x="0" y="0"/>
                </a:lnTo>
                <a:lnTo>
                  <a:pt x="0" y="857250"/>
                </a:lnTo>
                <a:lnTo>
                  <a:pt x="0" y="858012"/>
                </a:lnTo>
                <a:lnTo>
                  <a:pt x="0" y="1715262"/>
                </a:lnTo>
                <a:lnTo>
                  <a:pt x="9144000" y="1715262"/>
                </a:lnTo>
                <a:lnTo>
                  <a:pt x="9144000" y="858012"/>
                </a:lnTo>
                <a:lnTo>
                  <a:pt x="9144000" y="857250"/>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84" name="Google Shape;284;p31"/>
          <p:cNvSpPr txBox="1"/>
          <p:nvPr/>
        </p:nvSpPr>
        <p:spPr>
          <a:xfrm>
            <a:off x="698500" y="1343025"/>
            <a:ext cx="9144000" cy="4598695"/>
          </a:xfrm>
          <a:prstGeom prst="rect">
            <a:avLst/>
          </a:prstGeom>
          <a:noFill/>
          <a:ln>
            <a:noFill/>
          </a:ln>
        </p:spPr>
        <p:txBody>
          <a:bodyPr anchorCtr="0" anchor="t" bIns="0" lIns="0" spcFirstLastPara="1" rIns="0" wrap="square" tIns="12700">
            <a:spAutoFit/>
          </a:bodyPr>
          <a:lstStyle/>
          <a:p>
            <a:pPr indent="0" lvl="0" marL="12700" marR="46355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Four data channels (digital), each transmitting at 1  Mbps, use a satellite channel of 1 MHz. Design an  appropriate configuration, using FDM</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100">
              <a:solidFill>
                <a:schemeClr val="dk1"/>
              </a:solidFill>
              <a:latin typeface="Times New Roman"/>
              <a:ea typeface="Times New Roman"/>
              <a:cs typeface="Times New Roman"/>
              <a:sym typeface="Times New Roman"/>
            </a:endParaRPr>
          </a:p>
          <a:p>
            <a:pPr indent="0" lvl="0" marL="12700" marR="0" rtl="0" algn="l">
              <a:lnSpc>
                <a:spcPct val="100000"/>
              </a:lnSpc>
              <a:spcBef>
                <a:spcPts val="1820"/>
              </a:spcBef>
              <a:spcAft>
                <a:spcPts val="0"/>
              </a:spcAft>
              <a:buNone/>
            </a:pPr>
            <a:r>
              <a:rPr b="1" i="1" lang="en-US" sz="2800">
                <a:solidFill>
                  <a:srgbClr val="FF0000"/>
                </a:solidFill>
                <a:latin typeface="Times New Roman"/>
                <a:ea typeface="Times New Roman"/>
                <a:cs typeface="Times New Roman"/>
                <a:sym typeface="Times New Roman"/>
              </a:rPr>
              <a:t>Solution</a:t>
            </a:r>
            <a:endParaRPr sz="2800">
              <a:solidFill>
                <a:schemeClr val="dk1"/>
              </a:solidFill>
              <a:latin typeface="Times New Roman"/>
              <a:ea typeface="Times New Roman"/>
              <a:cs typeface="Times New Roman"/>
              <a:sym typeface="Times New Roman"/>
            </a:endParaRPr>
          </a:p>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The satellite channel is analog. We divide it into four  channels, each channel having a 250-kHz bandwidth.  Each digital channel of 1 Mbps is modulated such that  each 4 bits is modulated to 1 Hz. One solution is 16-QAM  modulation. Figure 6.8 shows one possible configuration.</a:t>
            </a:r>
            <a:endParaRPr sz="2800">
              <a:solidFill>
                <a:schemeClr val="dk1"/>
              </a:solidFill>
              <a:latin typeface="Times New Roman"/>
              <a:ea typeface="Times New Roman"/>
              <a:cs typeface="Times New Roman"/>
              <a:sym typeface="Times New Roman"/>
            </a:endParaRPr>
          </a:p>
        </p:txBody>
      </p:sp>
      <p:sp>
        <p:nvSpPr>
          <p:cNvPr id="285" name="Google Shape;285;p31"/>
          <p:cNvSpPr/>
          <p:nvPr/>
        </p:nvSpPr>
        <p:spPr>
          <a:xfrm>
            <a:off x="774839" y="634898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86" name="Google Shape;286;p3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p19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222" name="Google Shape;2222;p193"/>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23" name="Google Shape;2223;p193"/>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24" name="Google Shape;2224;p193"/>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25" name="Google Shape;2225;p193"/>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26" name="Google Shape;2226;p193"/>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27" name="Google Shape;2227;p193"/>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2228" name="Google Shape;2228;p193"/>
          <p:cNvCxnSpPr/>
          <p:nvPr/>
        </p:nvCxnSpPr>
        <p:spPr>
          <a:xfrm>
            <a:off x="534670" y="2100792"/>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2229" name="Google Shape;2229;p193"/>
          <p:cNvCxnSpPr/>
          <p:nvPr/>
        </p:nvCxnSpPr>
        <p:spPr>
          <a:xfrm>
            <a:off x="469900" y="6296025"/>
            <a:ext cx="9534948" cy="0"/>
          </a:xfrm>
          <a:prstGeom prst="straightConnector1">
            <a:avLst/>
          </a:prstGeom>
          <a:noFill/>
          <a:ln cap="flat" cmpd="sng" w="76200">
            <a:solidFill>
              <a:srgbClr val="009900"/>
            </a:solidFill>
            <a:prstDash val="solid"/>
            <a:round/>
            <a:headEnd len="med" w="med" type="none"/>
            <a:tailEnd len="med" w="med" type="none"/>
          </a:ln>
        </p:spPr>
      </p:cxnSp>
      <p:sp>
        <p:nvSpPr>
          <p:cNvPr id="2230" name="Google Shape;2230;p193"/>
          <p:cNvSpPr/>
          <p:nvPr/>
        </p:nvSpPr>
        <p:spPr>
          <a:xfrm>
            <a:off x="579226" y="2202330"/>
            <a:ext cx="9445837" cy="4044873"/>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lang="en-US" sz="3200">
                <a:solidFill>
                  <a:schemeClr val="dk1"/>
                </a:solidFill>
                <a:latin typeface="Libre Baskerville"/>
                <a:ea typeface="Libre Baskerville"/>
                <a:cs typeface="Libre Baskerville"/>
                <a:sym typeface="Libre Baskerville"/>
              </a:rPr>
              <a:t>A good polynomial generator needs to have the following characteristics:</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1.</a:t>
            </a:r>
            <a:r>
              <a:rPr lang="en-US" sz="3200">
                <a:solidFill>
                  <a:schemeClr val="dk1"/>
                </a:solidFill>
                <a:latin typeface="Libre Baskerville"/>
                <a:ea typeface="Libre Baskerville"/>
                <a:cs typeface="Libre Baskerville"/>
                <a:sym typeface="Libre Baskerville"/>
              </a:rPr>
              <a:t> It should have at least two terms.</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2.</a:t>
            </a:r>
            <a:r>
              <a:rPr lang="en-US" sz="3200">
                <a:solidFill>
                  <a:schemeClr val="dk1"/>
                </a:solidFill>
                <a:latin typeface="Libre Baskerville"/>
                <a:ea typeface="Libre Baskerville"/>
                <a:cs typeface="Libre Baskerville"/>
                <a:sym typeface="Libre Baskerville"/>
              </a:rPr>
              <a:t> The coefficient of the term x</a:t>
            </a:r>
            <a:r>
              <a:rPr baseline="30000" lang="en-US" sz="3200">
                <a:solidFill>
                  <a:schemeClr val="dk1"/>
                </a:solidFill>
                <a:latin typeface="Libre Baskerville"/>
                <a:ea typeface="Libre Baskerville"/>
                <a:cs typeface="Libre Baskerville"/>
                <a:sym typeface="Libre Baskerville"/>
              </a:rPr>
              <a:t>0</a:t>
            </a:r>
            <a:r>
              <a:rPr lang="en-US" sz="3200">
                <a:solidFill>
                  <a:schemeClr val="dk1"/>
                </a:solidFill>
                <a:latin typeface="Libre Baskerville"/>
                <a:ea typeface="Libre Baskerville"/>
                <a:cs typeface="Libre Baskerville"/>
                <a:sym typeface="Libre Baskerville"/>
              </a:rPr>
              <a:t> should</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be 1.</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3.</a:t>
            </a:r>
            <a:r>
              <a:rPr lang="en-US" sz="3200">
                <a:solidFill>
                  <a:schemeClr val="dk1"/>
                </a:solidFill>
                <a:latin typeface="Libre Baskerville"/>
                <a:ea typeface="Libre Baskerville"/>
                <a:cs typeface="Libre Baskerville"/>
                <a:sym typeface="Libre Baskerville"/>
              </a:rPr>
              <a:t> It should not divide </a:t>
            </a:r>
            <a:r>
              <a:rPr i="1" lang="en-US" sz="3200">
                <a:solidFill>
                  <a:schemeClr val="dk1"/>
                </a:solidFill>
                <a:latin typeface="Libre Baskerville"/>
                <a:ea typeface="Libre Baskerville"/>
                <a:cs typeface="Libre Baskerville"/>
                <a:sym typeface="Libre Baskerville"/>
              </a:rPr>
              <a:t>x</a:t>
            </a:r>
            <a:r>
              <a:rPr baseline="30000" i="1" lang="en-US" sz="3200">
                <a:solidFill>
                  <a:schemeClr val="dk1"/>
                </a:solidFill>
                <a:latin typeface="Libre Baskerville"/>
                <a:ea typeface="Libre Baskerville"/>
                <a:cs typeface="Libre Baskerville"/>
                <a:sym typeface="Libre Baskerville"/>
              </a:rPr>
              <a:t>t</a:t>
            </a:r>
            <a:r>
              <a:rPr lang="en-US" sz="3200">
                <a:solidFill>
                  <a:schemeClr val="dk1"/>
                </a:solidFill>
                <a:latin typeface="Libre Baskerville"/>
                <a:ea typeface="Libre Baskerville"/>
                <a:cs typeface="Libre Baskerville"/>
                <a:sym typeface="Libre Baskerville"/>
              </a:rPr>
              <a:t> + 1, for </a:t>
            </a:r>
            <a:r>
              <a:rPr i="1" lang="en-US" sz="3200">
                <a:solidFill>
                  <a:schemeClr val="dk1"/>
                </a:solidFill>
                <a:latin typeface="Libre Baskerville"/>
                <a:ea typeface="Libre Baskerville"/>
                <a:cs typeface="Libre Baskerville"/>
                <a:sym typeface="Libre Baskerville"/>
              </a:rPr>
              <a:t>t</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between 2 and </a:t>
            </a:r>
            <a:r>
              <a:rPr i="1" lang="en-US" sz="3200">
                <a:solidFill>
                  <a:schemeClr val="dk1"/>
                </a:solidFill>
                <a:latin typeface="Libre Baskerville"/>
                <a:ea typeface="Libre Baskerville"/>
                <a:cs typeface="Libre Baskerville"/>
                <a:sym typeface="Libre Baskerville"/>
              </a:rPr>
              <a:t>n</a:t>
            </a:r>
            <a:r>
              <a:rPr lang="en-US" sz="3200">
                <a:solidFill>
                  <a:schemeClr val="dk1"/>
                </a:solidFill>
                <a:latin typeface="Libre Baskerville"/>
                <a:ea typeface="Libre Baskerville"/>
                <a:cs typeface="Libre Baskerville"/>
                <a:sym typeface="Libre Baskerville"/>
              </a:rPr>
              <a:t> − 1.</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4.</a:t>
            </a:r>
            <a:r>
              <a:rPr lang="en-US" sz="3200">
                <a:solidFill>
                  <a:schemeClr val="dk1"/>
                </a:solidFill>
                <a:latin typeface="Libre Baskerville"/>
                <a:ea typeface="Libre Baskerville"/>
                <a:cs typeface="Libre Baskerville"/>
                <a:sym typeface="Libre Baskerville"/>
              </a:rPr>
              <a:t> It should have the factor </a:t>
            </a:r>
            <a:r>
              <a:rPr i="1" lang="en-US" sz="3200">
                <a:solidFill>
                  <a:schemeClr val="dk1"/>
                </a:solidFill>
                <a:latin typeface="Libre Baskerville"/>
                <a:ea typeface="Libre Baskerville"/>
                <a:cs typeface="Libre Baskerville"/>
                <a:sym typeface="Libre Baskerville"/>
              </a:rPr>
              <a:t>x</a:t>
            </a:r>
            <a:r>
              <a:rPr lang="en-US" sz="3200">
                <a:solidFill>
                  <a:schemeClr val="dk1"/>
                </a:solidFill>
                <a:latin typeface="Libre Baskerville"/>
                <a:ea typeface="Libre Baskerville"/>
                <a:cs typeface="Libre Baskerville"/>
                <a:sym typeface="Libre Baskerville"/>
              </a:rPr>
              <a:t> + 1.</a:t>
            </a:r>
            <a:endParaRPr/>
          </a:p>
        </p:txBody>
      </p:sp>
      <p:grpSp>
        <p:nvGrpSpPr>
          <p:cNvPr id="2231" name="Google Shape;2231;p193"/>
          <p:cNvGrpSpPr/>
          <p:nvPr/>
        </p:nvGrpSpPr>
        <p:grpSpPr>
          <a:xfrm>
            <a:off x="623782" y="1344507"/>
            <a:ext cx="1336675" cy="624986"/>
            <a:chOff x="1200" y="1248"/>
            <a:chExt cx="720" cy="357"/>
          </a:xfrm>
        </p:grpSpPr>
        <p:pic>
          <p:nvPicPr>
            <p:cNvPr id="2232" name="Google Shape;2232;p193"/>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233" name="Google Shape;2233;p193"/>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234" name="Google Shape;2234;p19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9" name="Shape 2239"/>
        <p:cNvGrpSpPr/>
        <p:nvPr/>
      </p:nvGrpSpPr>
      <p:grpSpPr>
        <a:xfrm>
          <a:off x="0" y="0"/>
          <a:ext cx="0" cy="0"/>
          <a:chOff x="0" y="0"/>
          <a:chExt cx="0" cy="0"/>
        </a:xfrm>
      </p:grpSpPr>
      <p:sp>
        <p:nvSpPr>
          <p:cNvPr id="2240" name="Google Shape;2240;p19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241" name="Google Shape;2241;p194"/>
          <p:cNvSpPr txBox="1"/>
          <p:nvPr/>
        </p:nvSpPr>
        <p:spPr>
          <a:xfrm>
            <a:off x="178224" y="1428538"/>
            <a:ext cx="4428297"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Table 10.7  </a:t>
            </a:r>
            <a:r>
              <a:rPr i="1" lang="en-US" sz="2300">
                <a:solidFill>
                  <a:schemeClr val="dk1"/>
                </a:solidFill>
                <a:latin typeface="Times New Roman"/>
                <a:ea typeface="Times New Roman"/>
                <a:cs typeface="Times New Roman"/>
                <a:sym typeface="Times New Roman"/>
              </a:rPr>
              <a:t>Standard polynomials</a:t>
            </a:r>
            <a:endParaRPr/>
          </a:p>
        </p:txBody>
      </p:sp>
      <p:pic>
        <p:nvPicPr>
          <p:cNvPr id="2242" name="Google Shape;2242;p194"/>
          <p:cNvPicPr preferRelativeResize="0"/>
          <p:nvPr/>
        </p:nvPicPr>
        <p:blipFill rotWithShape="1">
          <a:blip r:embed="rId3">
            <a:alphaModFix/>
          </a:blip>
          <a:srcRect b="0" l="0" r="0" t="0"/>
          <a:stretch/>
        </p:blipFill>
        <p:spPr>
          <a:xfrm>
            <a:off x="393699" y="1878458"/>
            <a:ext cx="10210589" cy="3079410"/>
          </a:xfrm>
          <a:prstGeom prst="rect">
            <a:avLst/>
          </a:prstGeom>
          <a:noFill/>
          <a:ln>
            <a:noFill/>
          </a:ln>
        </p:spPr>
      </p:pic>
      <p:sp>
        <p:nvSpPr>
          <p:cNvPr id="2243" name="Google Shape;2243;p19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8" name="Shape 2248"/>
        <p:cNvGrpSpPr/>
        <p:nvPr/>
      </p:nvGrpSpPr>
      <p:grpSpPr>
        <a:xfrm>
          <a:off x="0" y="0"/>
          <a:ext cx="0" cy="0"/>
          <a:chOff x="0" y="0"/>
          <a:chExt cx="0" cy="0"/>
        </a:xfrm>
      </p:grpSpPr>
      <p:sp>
        <p:nvSpPr>
          <p:cNvPr id="2249" name="Google Shape;2249;p19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250" name="Google Shape;2250;p195"/>
          <p:cNvSpPr/>
          <p:nvPr/>
        </p:nvSpPr>
        <p:spPr>
          <a:xfrm>
            <a:off x="317500" y="276224"/>
            <a:ext cx="8610600" cy="1236345"/>
          </a:xfrm>
          <a:prstGeom prst="rect">
            <a:avLst/>
          </a:prstGeom>
          <a:solidFill>
            <a:srgbClr val="33CCFF"/>
          </a:solidFill>
          <a:ln cap="flat" cmpd="sng" w="9525">
            <a:solidFill>
              <a:schemeClr val="dk1"/>
            </a:solidFill>
            <a:prstDash val="solid"/>
            <a:miter lim="800000"/>
            <a:headEnd len="sm" w="sm" type="none"/>
            <a:tailEnd len="sm" w="sm" type="none"/>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2251" name="Google Shape;2251;p195"/>
          <p:cNvSpPr txBox="1"/>
          <p:nvPr/>
        </p:nvSpPr>
        <p:spPr>
          <a:xfrm>
            <a:off x="267335" y="448169"/>
            <a:ext cx="4112889" cy="720886"/>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4000">
                <a:solidFill>
                  <a:schemeClr val="dk1"/>
                </a:solidFill>
                <a:latin typeface="Times"/>
                <a:ea typeface="Times"/>
                <a:cs typeface="Times"/>
                <a:sym typeface="Times"/>
              </a:rPr>
              <a:t>10-5   CHECKSUM</a:t>
            </a:r>
            <a:endParaRPr/>
          </a:p>
        </p:txBody>
      </p:sp>
      <p:sp>
        <p:nvSpPr>
          <p:cNvPr id="2252" name="Google Shape;2252;p195"/>
          <p:cNvSpPr txBox="1"/>
          <p:nvPr/>
        </p:nvSpPr>
        <p:spPr>
          <a:xfrm>
            <a:off x="9624060" y="7058661"/>
            <a:ext cx="210732" cy="428498"/>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t/>
            </a:r>
            <a:endParaRPr sz="2100">
              <a:solidFill>
                <a:schemeClr val="dk1"/>
              </a:solidFill>
              <a:latin typeface="Times New Roman"/>
              <a:ea typeface="Times New Roman"/>
              <a:cs typeface="Times New Roman"/>
              <a:sym typeface="Times New Roman"/>
            </a:endParaRPr>
          </a:p>
        </p:txBody>
      </p:sp>
      <p:sp>
        <p:nvSpPr>
          <p:cNvPr id="2253" name="Google Shape;2253;p195"/>
          <p:cNvSpPr/>
          <p:nvPr/>
        </p:nvSpPr>
        <p:spPr>
          <a:xfrm>
            <a:off x="178223" y="1680634"/>
            <a:ext cx="9624060" cy="2567545"/>
          </a:xfrm>
          <a:prstGeom prst="rect">
            <a:avLst/>
          </a:prstGeom>
          <a:noFill/>
          <a:ln>
            <a:noFill/>
          </a:ln>
        </p:spPr>
        <p:txBody>
          <a:bodyPr anchorCtr="0" anchor="ctr"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The last error detection method we discuss here is called the checksum. The checksum is used in the Internet by several protocols although not at the data link layer. However, we briefly discuss it here to complete our discussion on error checking</a:t>
            </a:r>
            <a:endParaRPr/>
          </a:p>
        </p:txBody>
      </p:sp>
      <p:sp>
        <p:nvSpPr>
          <p:cNvPr id="2254" name="Google Shape;2254;p195"/>
          <p:cNvSpPr/>
          <p:nvPr/>
        </p:nvSpPr>
        <p:spPr>
          <a:xfrm>
            <a:off x="178223" y="5160945"/>
            <a:ext cx="7841827" cy="1351828"/>
          </a:xfrm>
          <a:prstGeom prst="rect">
            <a:avLst/>
          </a:prstGeom>
          <a:noFill/>
          <a:ln>
            <a:noFill/>
          </a:ln>
        </p:spPr>
        <p:txBody>
          <a:bodyPr anchorCtr="0" anchor="t" bIns="52150" lIns="104300" spcFirstLastPara="1" rIns="104300" wrap="square" tIns="52150">
            <a:noAutofit/>
          </a:bodyPr>
          <a:lstStyle/>
          <a:p>
            <a:pPr indent="0" lvl="0" marL="0" marR="0" rtl="0" algn="l">
              <a:spcBef>
                <a:spcPts val="0"/>
              </a:spcBef>
              <a:spcAft>
                <a:spcPts val="0"/>
              </a:spcAft>
              <a:buClr>
                <a:schemeClr val="dk1"/>
              </a:buClr>
              <a:buSzPts val="3159"/>
              <a:buFont typeface="Noto Sans Symbols"/>
              <a:buNone/>
            </a:pPr>
            <a:r>
              <a:rPr lang="en-US" sz="2700">
                <a:solidFill>
                  <a:srgbClr val="0033CC"/>
                </a:solidFill>
                <a:latin typeface="Times New Roman"/>
                <a:ea typeface="Times New Roman"/>
                <a:cs typeface="Times New Roman"/>
                <a:sym typeface="Times New Roman"/>
              </a:rPr>
              <a:t>Idea</a:t>
            </a:r>
            <a:br>
              <a:rPr lang="en-US" sz="2700">
                <a:solidFill>
                  <a:srgbClr val="0033CC"/>
                </a:solidFill>
                <a:latin typeface="Times New Roman"/>
                <a:ea typeface="Times New Roman"/>
                <a:cs typeface="Times New Roman"/>
                <a:sym typeface="Times New Roman"/>
              </a:rPr>
            </a:br>
            <a:r>
              <a:rPr lang="en-US" sz="2700">
                <a:solidFill>
                  <a:srgbClr val="0033CC"/>
                </a:solidFill>
                <a:latin typeface="Times New Roman"/>
                <a:ea typeface="Times New Roman"/>
                <a:cs typeface="Times New Roman"/>
                <a:sym typeface="Times New Roman"/>
              </a:rPr>
              <a:t>One’s Complement</a:t>
            </a:r>
            <a:br>
              <a:rPr lang="en-US" sz="2700">
                <a:solidFill>
                  <a:srgbClr val="0033CC"/>
                </a:solidFill>
                <a:latin typeface="Times New Roman"/>
                <a:ea typeface="Times New Roman"/>
                <a:cs typeface="Times New Roman"/>
                <a:sym typeface="Times New Roman"/>
              </a:rPr>
            </a:br>
            <a:r>
              <a:rPr lang="en-US" sz="2700">
                <a:solidFill>
                  <a:srgbClr val="0033CC"/>
                </a:solidFill>
                <a:latin typeface="Times New Roman"/>
                <a:ea typeface="Times New Roman"/>
                <a:cs typeface="Times New Roman"/>
                <a:sym typeface="Times New Roman"/>
              </a:rPr>
              <a:t>Internet Checksum</a:t>
            </a:r>
            <a:endParaRPr sz="2700">
              <a:solidFill>
                <a:srgbClr val="0033CC"/>
              </a:solidFill>
              <a:latin typeface="Times New Roman"/>
              <a:ea typeface="Times New Roman"/>
              <a:cs typeface="Times New Roman"/>
              <a:sym typeface="Times New Roman"/>
            </a:endParaRPr>
          </a:p>
        </p:txBody>
      </p:sp>
      <p:sp>
        <p:nvSpPr>
          <p:cNvPr id="2255" name="Google Shape;2255;p195"/>
          <p:cNvSpPr txBox="1"/>
          <p:nvPr/>
        </p:nvSpPr>
        <p:spPr>
          <a:xfrm>
            <a:off x="193076" y="4635748"/>
            <a:ext cx="5466080" cy="597775"/>
          </a:xfrm>
          <a:prstGeom prst="rect">
            <a:avLst/>
          </a:prstGeom>
          <a:noFill/>
          <a:ln>
            <a:noFill/>
          </a:ln>
        </p:spPr>
        <p:txBody>
          <a:bodyPr anchorCtr="0" anchor="t" bIns="52150" lIns="104300" spcFirstLastPara="1" rIns="104300" wrap="square" tIns="52150">
            <a:spAutoFit/>
          </a:bodyPr>
          <a:lstStyle/>
          <a:p>
            <a:pPr indent="0" lvl="0" marL="0" marR="0" rtl="0" algn="ctr">
              <a:spcBef>
                <a:spcPts val="0"/>
              </a:spcBef>
              <a:spcAft>
                <a:spcPts val="0"/>
              </a:spcAft>
              <a:buNone/>
            </a:pPr>
            <a:r>
              <a:rPr i="1" lang="en-US" sz="3200" u="sng">
                <a:solidFill>
                  <a:schemeClr val="hlink"/>
                </a:solidFill>
                <a:latin typeface="Times New Roman"/>
                <a:ea typeface="Times New Roman"/>
                <a:cs typeface="Times New Roman"/>
                <a:sym typeface="Times New Roman"/>
              </a:rPr>
              <a:t>Topics discussed in this section:</a:t>
            </a:r>
            <a:endParaRPr/>
          </a:p>
        </p:txBody>
      </p:sp>
      <p:sp>
        <p:nvSpPr>
          <p:cNvPr id="2256" name="Google Shape;2256;p19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1" name="Shape 2261"/>
        <p:cNvGrpSpPr/>
        <p:nvPr/>
      </p:nvGrpSpPr>
      <p:grpSpPr>
        <a:xfrm>
          <a:off x="0" y="0"/>
          <a:ext cx="0" cy="0"/>
          <a:chOff x="0" y="0"/>
          <a:chExt cx="0" cy="0"/>
        </a:xfrm>
      </p:grpSpPr>
      <p:sp>
        <p:nvSpPr>
          <p:cNvPr id="2262" name="Google Shape;2262;p19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263" name="Google Shape;2263;p196"/>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64" name="Google Shape;2264;p196"/>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65" name="Google Shape;2265;p196"/>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66" name="Google Shape;2266;p196"/>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67" name="Google Shape;2267;p196"/>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68" name="Google Shape;2268;p196"/>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69" name="Google Shape;2269;p196"/>
          <p:cNvSpPr/>
          <p:nvPr/>
        </p:nvSpPr>
        <p:spPr>
          <a:xfrm>
            <a:off x="267335" y="1260475"/>
            <a:ext cx="10158730" cy="5029758"/>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Suppose our data is a list of five 4-bit numbers that we want to send to a destination. In addition to sending these numbers, we send the sum of the numbers. For example, if the set of numbers is (7, 11, 12, 0, 6), we send (7, 11, 12, 0, 6, </a:t>
            </a:r>
            <a:r>
              <a:rPr i="1" lang="en-US" sz="3200">
                <a:solidFill>
                  <a:schemeClr val="hlink"/>
                </a:solidFill>
                <a:latin typeface="Times New Roman"/>
                <a:ea typeface="Times New Roman"/>
                <a:cs typeface="Times New Roman"/>
                <a:sym typeface="Times New Roman"/>
              </a:rPr>
              <a:t>36</a:t>
            </a:r>
            <a:r>
              <a:rPr i="1" lang="en-US" sz="3200">
                <a:solidFill>
                  <a:schemeClr val="dk1"/>
                </a:solidFill>
                <a:latin typeface="Times New Roman"/>
                <a:ea typeface="Times New Roman"/>
                <a:cs typeface="Times New Roman"/>
                <a:sym typeface="Times New Roman"/>
              </a:rPr>
              <a:t>), where 36 is the sum of the original numbers. The receiver adds the five numbers and compares the result with the sum. If the two are the same, the receiver assumes no error, accepts the five numbers, and discards the sum. Otherwise, there is an error somewhere and the data are not accepted.</a:t>
            </a:r>
            <a:endParaRPr/>
          </a:p>
        </p:txBody>
      </p:sp>
      <p:sp>
        <p:nvSpPr>
          <p:cNvPr id="2270" name="Google Shape;2270;p196"/>
          <p:cNvSpPr txBox="1"/>
          <p:nvPr/>
        </p:nvSpPr>
        <p:spPr>
          <a:xfrm>
            <a:off x="1336676" y="0"/>
            <a:ext cx="1595662"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10.18</a:t>
            </a:r>
            <a:endParaRPr/>
          </a:p>
        </p:txBody>
      </p:sp>
      <p:sp>
        <p:nvSpPr>
          <p:cNvPr id="2271" name="Google Shape;2271;p19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6" name="Shape 2276"/>
        <p:cNvGrpSpPr/>
        <p:nvPr/>
      </p:nvGrpSpPr>
      <p:grpSpPr>
        <a:xfrm>
          <a:off x="0" y="0"/>
          <a:ext cx="0" cy="0"/>
          <a:chOff x="0" y="0"/>
          <a:chExt cx="0" cy="0"/>
        </a:xfrm>
      </p:grpSpPr>
      <p:sp>
        <p:nvSpPr>
          <p:cNvPr id="2277" name="Google Shape;2277;p19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278" name="Google Shape;2278;p197"/>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79" name="Google Shape;2279;p197"/>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80" name="Google Shape;2280;p197"/>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81" name="Google Shape;2281;p197"/>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82" name="Google Shape;2282;p197"/>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83" name="Google Shape;2283;p197"/>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284" name="Google Shape;2284;p197"/>
          <p:cNvSpPr/>
          <p:nvPr/>
        </p:nvSpPr>
        <p:spPr>
          <a:xfrm>
            <a:off x="267335" y="1260475"/>
            <a:ext cx="10158730" cy="2567545"/>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We can make the job of the receiver easier if we send the negative (complement) of the sum, called the </a:t>
            </a:r>
            <a:r>
              <a:rPr i="1" lang="en-US" sz="3200">
                <a:solidFill>
                  <a:schemeClr val="hlink"/>
                </a:solidFill>
                <a:latin typeface="Times New Roman"/>
                <a:ea typeface="Times New Roman"/>
                <a:cs typeface="Times New Roman"/>
                <a:sym typeface="Times New Roman"/>
              </a:rPr>
              <a:t>checksum</a:t>
            </a:r>
            <a:r>
              <a:rPr i="1" lang="en-US" sz="3200">
                <a:solidFill>
                  <a:schemeClr val="dk1"/>
                </a:solidFill>
                <a:latin typeface="Times New Roman"/>
                <a:ea typeface="Times New Roman"/>
                <a:cs typeface="Times New Roman"/>
                <a:sym typeface="Times New Roman"/>
              </a:rPr>
              <a:t>. In this case, we send (7, 11, 12, 0, 6, </a:t>
            </a:r>
            <a:r>
              <a:rPr i="1" lang="en-US" sz="3200">
                <a:solidFill>
                  <a:schemeClr val="hlink"/>
                </a:solidFill>
                <a:latin typeface="Times New Roman"/>
                <a:ea typeface="Times New Roman"/>
                <a:cs typeface="Times New Roman"/>
                <a:sym typeface="Times New Roman"/>
              </a:rPr>
              <a:t>−36</a:t>
            </a:r>
            <a:r>
              <a:rPr i="1" lang="en-US" sz="3200">
                <a:solidFill>
                  <a:schemeClr val="dk1"/>
                </a:solidFill>
                <a:latin typeface="Times New Roman"/>
                <a:ea typeface="Times New Roman"/>
                <a:cs typeface="Times New Roman"/>
                <a:sym typeface="Times New Roman"/>
              </a:rPr>
              <a:t>). The receiver can add all the numbers received (including the checksum). If the result is 0, it assumes no error; otherwise, there is an error.</a:t>
            </a:r>
            <a:endParaRPr/>
          </a:p>
        </p:txBody>
      </p:sp>
      <p:sp>
        <p:nvSpPr>
          <p:cNvPr id="2285" name="Google Shape;2285;p197"/>
          <p:cNvSpPr txBox="1"/>
          <p:nvPr/>
        </p:nvSpPr>
        <p:spPr>
          <a:xfrm>
            <a:off x="1336676" y="0"/>
            <a:ext cx="1595662"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10.19</a:t>
            </a:r>
            <a:endParaRPr/>
          </a:p>
        </p:txBody>
      </p:sp>
      <p:sp>
        <p:nvSpPr>
          <p:cNvPr id="2286" name="Google Shape;2286;p19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0" name="Shape 2290"/>
        <p:cNvGrpSpPr/>
        <p:nvPr/>
      </p:nvGrpSpPr>
      <p:grpSpPr>
        <a:xfrm>
          <a:off x="0" y="0"/>
          <a:ext cx="0" cy="0"/>
          <a:chOff x="0" y="0"/>
          <a:chExt cx="0" cy="0"/>
        </a:xfrm>
      </p:grpSpPr>
      <p:sp>
        <p:nvSpPr>
          <p:cNvPr id="2291" name="Google Shape;2291;p19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
        <p:nvSpPr>
          <p:cNvPr id="2292" name="Google Shape;2292;p19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pic>
        <p:nvPicPr>
          <p:cNvPr id="2293" name="Google Shape;2293;p198"/>
          <p:cNvPicPr preferRelativeResize="0"/>
          <p:nvPr/>
        </p:nvPicPr>
        <p:blipFill rotWithShape="1">
          <a:blip r:embed="rId3">
            <a:alphaModFix/>
          </a:blip>
          <a:srcRect b="0" l="0" r="0" t="0"/>
          <a:stretch/>
        </p:blipFill>
        <p:spPr>
          <a:xfrm>
            <a:off x="698500" y="1266825"/>
            <a:ext cx="9255760" cy="525011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8" name="Shape 2298"/>
        <p:cNvGrpSpPr/>
        <p:nvPr/>
      </p:nvGrpSpPr>
      <p:grpSpPr>
        <a:xfrm>
          <a:off x="0" y="0"/>
          <a:ext cx="0" cy="0"/>
          <a:chOff x="0" y="0"/>
          <a:chExt cx="0" cy="0"/>
        </a:xfrm>
      </p:grpSpPr>
      <p:sp>
        <p:nvSpPr>
          <p:cNvPr id="2299" name="Google Shape;2299;p19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300" name="Google Shape;2300;p199"/>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01" name="Google Shape;2301;p199"/>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02" name="Google Shape;2302;p199"/>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03" name="Google Shape;2303;p199"/>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04" name="Google Shape;2304;p199"/>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05" name="Google Shape;2305;p199"/>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06" name="Google Shape;2306;p199"/>
          <p:cNvSpPr/>
          <p:nvPr/>
        </p:nvSpPr>
        <p:spPr>
          <a:xfrm>
            <a:off x="267335" y="1260475"/>
            <a:ext cx="9713172" cy="1090218"/>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How can we represent the number 21 in </a:t>
            </a:r>
            <a:r>
              <a:rPr i="1" lang="en-US" sz="3200">
                <a:solidFill>
                  <a:schemeClr val="hlink"/>
                </a:solidFill>
                <a:latin typeface="Times New Roman"/>
                <a:ea typeface="Times New Roman"/>
                <a:cs typeface="Times New Roman"/>
                <a:sym typeface="Times New Roman"/>
              </a:rPr>
              <a:t>one’s complement arithmetic</a:t>
            </a:r>
            <a:r>
              <a:rPr i="1" lang="en-US" sz="3200">
                <a:solidFill>
                  <a:schemeClr val="dk1"/>
                </a:solidFill>
                <a:latin typeface="Times New Roman"/>
                <a:ea typeface="Times New Roman"/>
                <a:cs typeface="Times New Roman"/>
                <a:sym typeface="Times New Roman"/>
              </a:rPr>
              <a:t> using only four bits?</a:t>
            </a:r>
            <a:endParaRPr/>
          </a:p>
        </p:txBody>
      </p:sp>
      <p:sp>
        <p:nvSpPr>
          <p:cNvPr id="2307" name="Google Shape;2307;p199"/>
          <p:cNvSpPr/>
          <p:nvPr/>
        </p:nvSpPr>
        <p:spPr>
          <a:xfrm>
            <a:off x="267335" y="3426042"/>
            <a:ext cx="10158730" cy="2075103"/>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i="1" lang="en-US" sz="3200">
                <a:solidFill>
                  <a:schemeClr val="dk1"/>
                </a:solidFill>
                <a:latin typeface="Times"/>
                <a:ea typeface="Times"/>
                <a:cs typeface="Times"/>
                <a:sym typeface="Times"/>
              </a:rPr>
              <a:t>The number 21 in binary is 10101 (it needs five bits). We can wrap the leftmost bit and add it to the four rightmost bits. We have (0101 + 1) = 0110 or </a:t>
            </a:r>
            <a:r>
              <a:rPr i="1" lang="en-US" sz="3200">
                <a:solidFill>
                  <a:schemeClr val="hlink"/>
                </a:solidFill>
                <a:latin typeface="Times"/>
                <a:ea typeface="Times"/>
                <a:cs typeface="Times"/>
                <a:sym typeface="Times"/>
              </a:rPr>
              <a:t>6</a:t>
            </a:r>
            <a:r>
              <a:rPr i="1" lang="en-US" sz="3200">
                <a:solidFill>
                  <a:schemeClr val="dk1"/>
                </a:solidFill>
                <a:latin typeface="Times"/>
                <a:ea typeface="Times"/>
                <a:cs typeface="Times"/>
                <a:sym typeface="Times"/>
              </a:rPr>
              <a:t>.</a:t>
            </a:r>
            <a:endParaRPr/>
          </a:p>
        </p:txBody>
      </p:sp>
      <p:sp>
        <p:nvSpPr>
          <p:cNvPr id="2308" name="Google Shape;2308;p199"/>
          <p:cNvSpPr txBox="1"/>
          <p:nvPr/>
        </p:nvSpPr>
        <p:spPr>
          <a:xfrm>
            <a:off x="1336676" y="352425"/>
            <a:ext cx="2672880" cy="597775"/>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Example 10.20</a:t>
            </a:r>
            <a:endParaRPr/>
          </a:p>
        </p:txBody>
      </p:sp>
      <p:sp>
        <p:nvSpPr>
          <p:cNvPr id="2309" name="Google Shape;2309;p19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4" name="Shape 2314"/>
        <p:cNvGrpSpPr/>
        <p:nvPr/>
      </p:nvGrpSpPr>
      <p:grpSpPr>
        <a:xfrm>
          <a:off x="0" y="0"/>
          <a:ext cx="0" cy="0"/>
          <a:chOff x="0" y="0"/>
          <a:chExt cx="0" cy="0"/>
        </a:xfrm>
      </p:grpSpPr>
      <p:sp>
        <p:nvSpPr>
          <p:cNvPr id="2315" name="Google Shape;2315;p20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316" name="Google Shape;2316;p200"/>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17" name="Google Shape;2317;p200"/>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18" name="Google Shape;2318;p200"/>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19" name="Google Shape;2319;p200"/>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20" name="Google Shape;2320;p200"/>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21" name="Google Shape;2321;p200"/>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22" name="Google Shape;2322;p200"/>
          <p:cNvSpPr/>
          <p:nvPr/>
        </p:nvSpPr>
        <p:spPr>
          <a:xfrm>
            <a:off x="267335" y="1260475"/>
            <a:ext cx="9891395" cy="1090218"/>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How can we represent the number −6 in one’s complement arithmetic using only four bits?</a:t>
            </a:r>
            <a:endParaRPr/>
          </a:p>
        </p:txBody>
      </p:sp>
      <p:sp>
        <p:nvSpPr>
          <p:cNvPr id="2323" name="Google Shape;2323;p200"/>
          <p:cNvSpPr/>
          <p:nvPr/>
        </p:nvSpPr>
        <p:spPr>
          <a:xfrm>
            <a:off x="267335" y="2520951"/>
            <a:ext cx="10158730" cy="4044873"/>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hlink"/>
                </a:solidFill>
                <a:latin typeface="Times New Roman"/>
                <a:ea typeface="Times New Roman"/>
                <a:cs typeface="Times New Roman"/>
                <a:sym typeface="Times New Roman"/>
              </a:rPr>
              <a:t>Solution</a:t>
            </a:r>
            <a:endParaRPr/>
          </a:p>
          <a:p>
            <a:pPr indent="0" lvl="0" marL="0" marR="0" rtl="0" algn="just">
              <a:spcBef>
                <a:spcPts val="0"/>
              </a:spcBef>
              <a:spcAft>
                <a:spcPts val="0"/>
              </a:spcAft>
              <a:buNone/>
            </a:pPr>
            <a:r>
              <a:rPr i="1" lang="en-US" sz="3200">
                <a:solidFill>
                  <a:schemeClr val="dk1"/>
                </a:solidFill>
                <a:latin typeface="Times"/>
                <a:ea typeface="Times"/>
                <a:cs typeface="Times"/>
                <a:sym typeface="Times"/>
              </a:rPr>
              <a:t>In one’s complement arithmetic, the negative or complement of a number is found by inverting all bits. Positive 6 is 0110; negative 6 is 1001. If we consider only unsigned numbers, this is 9. In other words, the complement of 6 is 9. Another way to find the complement of a number in one’s complement arithmetic is to subtract the number from 2</a:t>
            </a:r>
            <a:r>
              <a:rPr baseline="30000" i="1" lang="en-US" sz="3200">
                <a:solidFill>
                  <a:schemeClr val="dk1"/>
                </a:solidFill>
                <a:latin typeface="Times"/>
                <a:ea typeface="Times"/>
                <a:cs typeface="Times"/>
                <a:sym typeface="Times"/>
              </a:rPr>
              <a:t>n</a:t>
            </a:r>
            <a:r>
              <a:rPr i="1" lang="en-US" sz="3200">
                <a:solidFill>
                  <a:schemeClr val="dk1"/>
                </a:solidFill>
                <a:latin typeface="Times"/>
                <a:ea typeface="Times"/>
                <a:cs typeface="Times"/>
                <a:sym typeface="Times"/>
              </a:rPr>
              <a:t> − 1 (16 − 1 in this case).</a:t>
            </a:r>
            <a:endParaRPr/>
          </a:p>
        </p:txBody>
      </p:sp>
      <p:sp>
        <p:nvSpPr>
          <p:cNvPr id="2324" name="Google Shape;2324;p200"/>
          <p:cNvSpPr txBox="1"/>
          <p:nvPr/>
        </p:nvSpPr>
        <p:spPr>
          <a:xfrm>
            <a:off x="1336676" y="427293"/>
            <a:ext cx="2672880" cy="597775"/>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Example 10.21</a:t>
            </a:r>
            <a:endParaRPr/>
          </a:p>
        </p:txBody>
      </p:sp>
      <p:sp>
        <p:nvSpPr>
          <p:cNvPr id="2325" name="Google Shape;2325;p20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20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332" name="Google Shape;2332;p201"/>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33" name="Google Shape;2333;p201"/>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34" name="Google Shape;2334;p201"/>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35" name="Google Shape;2335;p201"/>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36" name="Google Shape;2336;p201"/>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37" name="Google Shape;2337;p201"/>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38" name="Google Shape;2338;p201"/>
          <p:cNvSpPr/>
          <p:nvPr/>
        </p:nvSpPr>
        <p:spPr>
          <a:xfrm>
            <a:off x="267335" y="1092412"/>
            <a:ext cx="10184765" cy="5522200"/>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Let us redo Exercise 10.19 using one’s complement arithmetic. Figure 10.24 shows the process at the sender and at the receiver. The sender initializes the checksum to 0 and adds all data items and the checksum (the checksum is considered as one data item and is shown in color). The result is 36. However, 36 cannot be expressed in 4 bits. The extra two bits are wrapped and added with the sum to create the wrapped sum value 6. In the figure, we have shown the details in binary. The sum is then complemented, resulting in the checksum value 9 (15 − 6 = 9). The sender now sends six data items to the receiver including the checksum 9. </a:t>
            </a:r>
            <a:endParaRPr/>
          </a:p>
        </p:txBody>
      </p:sp>
      <p:sp>
        <p:nvSpPr>
          <p:cNvPr id="2339" name="Google Shape;2339;p201"/>
          <p:cNvSpPr txBox="1"/>
          <p:nvPr/>
        </p:nvSpPr>
        <p:spPr>
          <a:xfrm>
            <a:off x="1336676" y="288050"/>
            <a:ext cx="2672880" cy="597775"/>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Example 10.22</a:t>
            </a:r>
            <a:endParaRPr/>
          </a:p>
        </p:txBody>
      </p:sp>
      <p:sp>
        <p:nvSpPr>
          <p:cNvPr id="2340" name="Google Shape;2340;p20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202"/>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347" name="Google Shape;2347;p202"/>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48" name="Google Shape;2348;p202"/>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49" name="Google Shape;2349;p202"/>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50" name="Google Shape;2350;p202"/>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51" name="Google Shape;2351;p202"/>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52" name="Google Shape;2352;p202"/>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53" name="Google Shape;2353;p202"/>
          <p:cNvSpPr/>
          <p:nvPr/>
        </p:nvSpPr>
        <p:spPr>
          <a:xfrm>
            <a:off x="267335" y="1565352"/>
            <a:ext cx="9980507" cy="4044873"/>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The receiver follows the same procedure as the sender. It adds all data items (including the checksum); the result is 45. The sum is wrapped and becomes 15. The wrapped sum is complemented and becomes 0. Since the value of the checksum is 0, this means that the data is not corrupted. The receiver drops the checksum and keeps the other data items. If the checksum is not zero, the entire packet is dropped.</a:t>
            </a:r>
            <a:endParaRPr/>
          </a:p>
        </p:txBody>
      </p:sp>
      <p:sp>
        <p:nvSpPr>
          <p:cNvPr id="2354" name="Google Shape;2354;p202"/>
          <p:cNvSpPr txBox="1"/>
          <p:nvPr/>
        </p:nvSpPr>
        <p:spPr>
          <a:xfrm>
            <a:off x="1336675" y="364250"/>
            <a:ext cx="4667016" cy="597775"/>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Example 10.22 (continued)</a:t>
            </a:r>
            <a:endParaRPr/>
          </a:p>
        </p:txBody>
      </p:sp>
      <p:sp>
        <p:nvSpPr>
          <p:cNvPr id="2355" name="Google Shape;2355;p20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2"/>
          <p:cNvSpPr txBox="1"/>
          <p:nvPr>
            <p:ph type="title"/>
          </p:nvPr>
        </p:nvSpPr>
        <p:spPr>
          <a:xfrm>
            <a:off x="1158373" y="1133347"/>
            <a:ext cx="280225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6.8	</a:t>
            </a:r>
            <a:r>
              <a:rPr i="1" lang="en-US" sz="2000">
                <a:latin typeface="Times New Roman"/>
                <a:ea typeface="Times New Roman"/>
                <a:cs typeface="Times New Roman"/>
                <a:sym typeface="Times New Roman"/>
              </a:rPr>
              <a:t>Example 6.3</a:t>
            </a:r>
            <a:endParaRPr sz="2000">
              <a:latin typeface="Times New Roman"/>
              <a:ea typeface="Times New Roman"/>
              <a:cs typeface="Times New Roman"/>
              <a:sym typeface="Times New Roman"/>
            </a:endParaRPr>
          </a:p>
        </p:txBody>
      </p:sp>
      <p:sp>
        <p:nvSpPr>
          <p:cNvPr id="292" name="Google Shape;292;p32"/>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93" name="Google Shape;293;p32"/>
          <p:cNvSpPr/>
          <p:nvPr/>
        </p:nvSpPr>
        <p:spPr>
          <a:xfrm>
            <a:off x="1883549" y="2470404"/>
            <a:ext cx="6892290" cy="313639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94" name="Google Shape;294;p32"/>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295" name="Google Shape;295;p3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sp>
        <p:nvSpPr>
          <p:cNvPr id="2361" name="Google Shape;2361;p20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2362" name="Google Shape;2362;p203"/>
          <p:cNvCxnSpPr/>
          <p:nvPr/>
        </p:nvCxnSpPr>
        <p:spPr>
          <a:xfrm>
            <a:off x="178223" y="1419225"/>
            <a:ext cx="10247842" cy="0"/>
          </a:xfrm>
          <a:prstGeom prst="straightConnector1">
            <a:avLst/>
          </a:prstGeom>
          <a:noFill/>
          <a:ln cap="flat" cmpd="sng" w="19050">
            <a:solidFill>
              <a:schemeClr val="hlink"/>
            </a:solidFill>
            <a:prstDash val="solid"/>
            <a:round/>
            <a:headEnd len="med" w="med" type="none"/>
            <a:tailEnd len="med" w="med" type="none"/>
          </a:ln>
        </p:spPr>
      </p:cxnSp>
      <p:sp>
        <p:nvSpPr>
          <p:cNvPr id="2363" name="Google Shape;2363;p203"/>
          <p:cNvSpPr txBox="1"/>
          <p:nvPr/>
        </p:nvSpPr>
        <p:spPr>
          <a:xfrm>
            <a:off x="356446" y="336127"/>
            <a:ext cx="3923222"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10.24  </a:t>
            </a:r>
            <a:r>
              <a:rPr i="1" lang="en-US" sz="2300">
                <a:solidFill>
                  <a:schemeClr val="dk1"/>
                </a:solidFill>
                <a:latin typeface="Times New Roman"/>
                <a:ea typeface="Times New Roman"/>
                <a:cs typeface="Times New Roman"/>
                <a:sym typeface="Times New Roman"/>
              </a:rPr>
              <a:t>Example 10.22</a:t>
            </a:r>
            <a:endParaRPr/>
          </a:p>
        </p:txBody>
      </p:sp>
      <p:cxnSp>
        <p:nvCxnSpPr>
          <p:cNvPr id="2364" name="Google Shape;2364;p203"/>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2365" name="Google Shape;2365;p203"/>
          <p:cNvPicPr preferRelativeResize="0"/>
          <p:nvPr/>
        </p:nvPicPr>
        <p:blipFill rotWithShape="1">
          <a:blip r:embed="rId3">
            <a:alphaModFix/>
          </a:blip>
          <a:srcRect b="0" l="0" r="0" t="0"/>
          <a:stretch/>
        </p:blipFill>
        <p:spPr>
          <a:xfrm>
            <a:off x="1003300" y="1495425"/>
            <a:ext cx="8402488" cy="5148691"/>
          </a:xfrm>
          <a:prstGeom prst="rect">
            <a:avLst/>
          </a:prstGeom>
          <a:noFill/>
          <a:ln>
            <a:noFill/>
          </a:ln>
        </p:spPr>
      </p:pic>
      <p:sp>
        <p:nvSpPr>
          <p:cNvPr id="2366" name="Google Shape;2366;p20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1" name="Shape 2371"/>
        <p:cNvGrpSpPr/>
        <p:nvPr/>
      </p:nvGrpSpPr>
      <p:grpSpPr>
        <a:xfrm>
          <a:off x="0" y="0"/>
          <a:ext cx="0" cy="0"/>
          <a:chOff x="0" y="0"/>
          <a:chExt cx="0" cy="0"/>
        </a:xfrm>
      </p:grpSpPr>
      <p:sp>
        <p:nvSpPr>
          <p:cNvPr id="2372" name="Google Shape;2372;p204"/>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373" name="Google Shape;2373;p204"/>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74" name="Google Shape;2374;p204"/>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75" name="Google Shape;2375;p204"/>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76" name="Google Shape;2376;p204"/>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77" name="Google Shape;2377;p204"/>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78" name="Google Shape;2378;p204"/>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2379" name="Google Shape;2379;p204"/>
          <p:cNvCxnSpPr/>
          <p:nvPr/>
        </p:nvCxnSpPr>
        <p:spPr>
          <a:xfrm>
            <a:off x="534670" y="2016760"/>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2380" name="Google Shape;2380;p204"/>
          <p:cNvCxnSpPr/>
          <p:nvPr/>
        </p:nvCxnSpPr>
        <p:spPr>
          <a:xfrm>
            <a:off x="536527" y="6134312"/>
            <a:ext cx="9534948" cy="0"/>
          </a:xfrm>
          <a:prstGeom prst="straightConnector1">
            <a:avLst/>
          </a:prstGeom>
          <a:noFill/>
          <a:ln cap="flat" cmpd="sng" w="76200">
            <a:solidFill>
              <a:srgbClr val="009900"/>
            </a:solidFill>
            <a:prstDash val="solid"/>
            <a:round/>
            <a:headEnd len="med" w="med" type="none"/>
            <a:tailEnd len="med" w="med" type="none"/>
          </a:ln>
        </p:spPr>
      </p:cxnSp>
      <p:sp>
        <p:nvSpPr>
          <p:cNvPr id="2381" name="Google Shape;2381;p204"/>
          <p:cNvSpPr/>
          <p:nvPr/>
        </p:nvSpPr>
        <p:spPr>
          <a:xfrm>
            <a:off x="579226" y="2086786"/>
            <a:ext cx="9445837" cy="3829429"/>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Sender site:</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1.</a:t>
            </a:r>
            <a:r>
              <a:rPr lang="en-US" sz="3200">
                <a:solidFill>
                  <a:schemeClr val="dk1"/>
                </a:solidFill>
                <a:latin typeface="Libre Baskerville"/>
                <a:ea typeface="Libre Baskerville"/>
                <a:cs typeface="Libre Baskerville"/>
                <a:sym typeface="Libre Baskerville"/>
              </a:rPr>
              <a:t> The message is divided into 16-bit words.</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2.</a:t>
            </a:r>
            <a:r>
              <a:rPr lang="en-US" sz="3200">
                <a:solidFill>
                  <a:schemeClr val="dk1"/>
                </a:solidFill>
                <a:latin typeface="Libre Baskerville"/>
                <a:ea typeface="Libre Baskerville"/>
                <a:cs typeface="Libre Baskerville"/>
                <a:sym typeface="Libre Baskerville"/>
              </a:rPr>
              <a:t> The value of the checksum word is set to 0.</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3.</a:t>
            </a:r>
            <a:r>
              <a:rPr lang="en-US" sz="3200">
                <a:solidFill>
                  <a:schemeClr val="dk1"/>
                </a:solidFill>
                <a:latin typeface="Libre Baskerville"/>
                <a:ea typeface="Libre Baskerville"/>
                <a:cs typeface="Libre Baskerville"/>
                <a:sym typeface="Libre Baskerville"/>
              </a:rPr>
              <a:t> All words including the checksum are</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added using one’s complement addition.</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4.</a:t>
            </a:r>
            <a:r>
              <a:rPr lang="en-US" sz="3200">
                <a:solidFill>
                  <a:schemeClr val="dk1"/>
                </a:solidFill>
                <a:latin typeface="Libre Baskerville"/>
                <a:ea typeface="Libre Baskerville"/>
                <a:cs typeface="Libre Baskerville"/>
                <a:sym typeface="Libre Baskerville"/>
              </a:rPr>
              <a:t> The sum is complemented and becomes the</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checksum.</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5.</a:t>
            </a:r>
            <a:r>
              <a:rPr lang="en-US" sz="3200">
                <a:solidFill>
                  <a:schemeClr val="dk1"/>
                </a:solidFill>
                <a:latin typeface="Libre Baskerville"/>
                <a:ea typeface="Libre Baskerville"/>
                <a:cs typeface="Libre Baskerville"/>
                <a:sym typeface="Libre Baskerville"/>
              </a:rPr>
              <a:t> The checksum is sent with the data.</a:t>
            </a:r>
            <a:endParaRPr/>
          </a:p>
        </p:txBody>
      </p:sp>
      <p:grpSp>
        <p:nvGrpSpPr>
          <p:cNvPr id="2382" name="Google Shape;2382;p204"/>
          <p:cNvGrpSpPr/>
          <p:nvPr/>
        </p:nvGrpSpPr>
        <p:grpSpPr>
          <a:xfrm>
            <a:off x="623782" y="1307744"/>
            <a:ext cx="1336675" cy="624985"/>
            <a:chOff x="1200" y="1248"/>
            <a:chExt cx="720" cy="357"/>
          </a:xfrm>
        </p:grpSpPr>
        <p:pic>
          <p:nvPicPr>
            <p:cNvPr id="2383" name="Google Shape;2383;p204"/>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384" name="Google Shape;2384;p204"/>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385" name="Google Shape;2385;p20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0" name="Shape 2390"/>
        <p:cNvGrpSpPr/>
        <p:nvPr/>
      </p:nvGrpSpPr>
      <p:grpSpPr>
        <a:xfrm>
          <a:off x="0" y="0"/>
          <a:ext cx="0" cy="0"/>
          <a:chOff x="0" y="0"/>
          <a:chExt cx="0" cy="0"/>
        </a:xfrm>
      </p:grpSpPr>
      <p:sp>
        <p:nvSpPr>
          <p:cNvPr id="2391" name="Google Shape;2391;p20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392" name="Google Shape;2392;p205"/>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93" name="Google Shape;2393;p205"/>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94" name="Google Shape;2394;p205"/>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95" name="Google Shape;2395;p205"/>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96" name="Google Shape;2396;p205"/>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397" name="Google Shape;2397;p205"/>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cxnSp>
        <p:nvCxnSpPr>
          <p:cNvPr id="2398" name="Google Shape;2398;p205"/>
          <p:cNvCxnSpPr/>
          <p:nvPr/>
        </p:nvCxnSpPr>
        <p:spPr>
          <a:xfrm>
            <a:off x="534670" y="2016760"/>
            <a:ext cx="9534948" cy="0"/>
          </a:xfrm>
          <a:prstGeom prst="straightConnector1">
            <a:avLst/>
          </a:prstGeom>
          <a:noFill/>
          <a:ln cap="flat" cmpd="sng" w="76200">
            <a:solidFill>
              <a:srgbClr val="009900"/>
            </a:solidFill>
            <a:prstDash val="solid"/>
            <a:round/>
            <a:headEnd len="med" w="med" type="none"/>
            <a:tailEnd len="med" w="med" type="none"/>
          </a:ln>
        </p:spPr>
      </p:cxnSp>
      <p:cxnSp>
        <p:nvCxnSpPr>
          <p:cNvPr id="2399" name="Google Shape;2399;p205"/>
          <p:cNvCxnSpPr/>
          <p:nvPr/>
        </p:nvCxnSpPr>
        <p:spPr>
          <a:xfrm>
            <a:off x="536527" y="6638502"/>
            <a:ext cx="9534948" cy="0"/>
          </a:xfrm>
          <a:prstGeom prst="straightConnector1">
            <a:avLst/>
          </a:prstGeom>
          <a:noFill/>
          <a:ln cap="flat" cmpd="sng" w="76200">
            <a:solidFill>
              <a:srgbClr val="009900"/>
            </a:solidFill>
            <a:prstDash val="solid"/>
            <a:round/>
            <a:headEnd len="med" w="med" type="none"/>
            <a:tailEnd len="med" w="med" type="none"/>
          </a:ln>
        </p:spPr>
      </p:cxnSp>
      <p:sp>
        <p:nvSpPr>
          <p:cNvPr id="2400" name="Google Shape;2400;p205"/>
          <p:cNvSpPr/>
          <p:nvPr/>
        </p:nvSpPr>
        <p:spPr>
          <a:xfrm>
            <a:off x="579226" y="2118298"/>
            <a:ext cx="9445837" cy="4321872"/>
          </a:xfrm>
          <a:prstGeom prst="rect">
            <a:avLst/>
          </a:prstGeom>
          <a:solidFill>
            <a:srgbClr val="99FF33"/>
          </a:solidFill>
          <a:ln>
            <a:noFill/>
          </a:ln>
        </p:spPr>
        <p:txBody>
          <a:bodyPr anchorCtr="0" anchor="t" bIns="52150" lIns="104300" spcFirstLastPara="1" rIns="104300" wrap="square" tIns="52150">
            <a:no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Receiver site:</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1.</a:t>
            </a:r>
            <a:r>
              <a:rPr lang="en-US" sz="3200">
                <a:solidFill>
                  <a:schemeClr val="dk1"/>
                </a:solidFill>
                <a:latin typeface="Libre Baskerville"/>
                <a:ea typeface="Libre Baskerville"/>
                <a:cs typeface="Libre Baskerville"/>
                <a:sym typeface="Libre Baskerville"/>
              </a:rPr>
              <a:t> The message (including checksum) is</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divided into 16-bit words.</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2.</a:t>
            </a:r>
            <a:r>
              <a:rPr lang="en-US" sz="3200">
                <a:solidFill>
                  <a:schemeClr val="dk1"/>
                </a:solidFill>
                <a:latin typeface="Libre Baskerville"/>
                <a:ea typeface="Libre Baskerville"/>
                <a:cs typeface="Libre Baskerville"/>
                <a:sym typeface="Libre Baskerville"/>
              </a:rPr>
              <a:t> All words are added using one’s</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complement addition.</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3.</a:t>
            </a:r>
            <a:r>
              <a:rPr lang="en-US" sz="3200">
                <a:solidFill>
                  <a:schemeClr val="dk1"/>
                </a:solidFill>
                <a:latin typeface="Libre Baskerville"/>
                <a:ea typeface="Libre Baskerville"/>
                <a:cs typeface="Libre Baskerville"/>
                <a:sym typeface="Libre Baskerville"/>
              </a:rPr>
              <a:t> The sum is complemented and becomes the</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new checksum.</a:t>
            </a:r>
            <a:endParaRPr/>
          </a:p>
          <a:p>
            <a:pPr indent="0" lvl="0" marL="0" marR="0" rtl="0" algn="l">
              <a:spcBef>
                <a:spcPts val="0"/>
              </a:spcBef>
              <a:spcAft>
                <a:spcPts val="0"/>
              </a:spcAft>
              <a:buNone/>
            </a:pPr>
            <a:r>
              <a:rPr lang="en-US" sz="3200">
                <a:solidFill>
                  <a:schemeClr val="hlink"/>
                </a:solidFill>
                <a:latin typeface="Libre Baskerville"/>
                <a:ea typeface="Libre Baskerville"/>
                <a:cs typeface="Libre Baskerville"/>
                <a:sym typeface="Libre Baskerville"/>
              </a:rPr>
              <a:t>4.</a:t>
            </a:r>
            <a:r>
              <a:rPr lang="en-US" sz="3200">
                <a:solidFill>
                  <a:schemeClr val="dk1"/>
                </a:solidFill>
                <a:latin typeface="Libre Baskerville"/>
                <a:ea typeface="Libre Baskerville"/>
                <a:cs typeface="Libre Baskerville"/>
                <a:sym typeface="Libre Baskerville"/>
              </a:rPr>
              <a:t> If the value of checksum is 0, the message</a:t>
            </a:r>
            <a:br>
              <a:rPr lang="en-US" sz="3200">
                <a:solidFill>
                  <a:schemeClr val="dk1"/>
                </a:solidFill>
                <a:latin typeface="Libre Baskerville"/>
                <a:ea typeface="Libre Baskerville"/>
                <a:cs typeface="Libre Baskerville"/>
                <a:sym typeface="Libre Baskerville"/>
              </a:rPr>
            </a:br>
            <a:r>
              <a:rPr lang="en-US" sz="3200">
                <a:solidFill>
                  <a:schemeClr val="dk1"/>
                </a:solidFill>
                <a:latin typeface="Libre Baskerville"/>
                <a:ea typeface="Libre Baskerville"/>
                <a:cs typeface="Libre Baskerville"/>
                <a:sym typeface="Libre Baskerville"/>
              </a:rPr>
              <a:t>    is accepted; otherwise, it is rejected.</a:t>
            </a:r>
            <a:endParaRPr/>
          </a:p>
        </p:txBody>
      </p:sp>
      <p:grpSp>
        <p:nvGrpSpPr>
          <p:cNvPr id="2401" name="Google Shape;2401;p205"/>
          <p:cNvGrpSpPr/>
          <p:nvPr/>
        </p:nvGrpSpPr>
        <p:grpSpPr>
          <a:xfrm>
            <a:off x="623782" y="1307744"/>
            <a:ext cx="1336675" cy="624985"/>
            <a:chOff x="1200" y="1248"/>
            <a:chExt cx="720" cy="357"/>
          </a:xfrm>
        </p:grpSpPr>
        <p:pic>
          <p:nvPicPr>
            <p:cNvPr id="2402" name="Google Shape;2402;p205"/>
            <p:cNvPicPr preferRelativeResize="0"/>
            <p:nvPr/>
          </p:nvPicPr>
          <p:blipFill rotWithShape="1">
            <a:blip r:embed="rId3">
              <a:alphaModFix/>
            </a:blip>
            <a:srcRect b="0" l="0" r="0" t="0"/>
            <a:stretch/>
          </p:blipFill>
          <p:spPr>
            <a:xfrm>
              <a:off x="1200" y="1248"/>
              <a:ext cx="720" cy="357"/>
            </a:xfrm>
            <a:prstGeom prst="rect">
              <a:avLst/>
            </a:prstGeom>
            <a:noFill/>
            <a:ln>
              <a:noFill/>
            </a:ln>
          </p:spPr>
        </p:pic>
        <p:sp>
          <p:nvSpPr>
            <p:cNvPr id="2403" name="Google Shape;2403;p205"/>
            <p:cNvSpPr txBox="1"/>
            <p:nvPr/>
          </p:nvSpPr>
          <p:spPr>
            <a:xfrm>
              <a:off x="1284" y="1248"/>
              <a:ext cx="517" cy="33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3200">
                  <a:solidFill>
                    <a:schemeClr val="hlink"/>
                  </a:solidFill>
                  <a:latin typeface="Times New Roman"/>
                  <a:ea typeface="Times New Roman"/>
                  <a:cs typeface="Times New Roman"/>
                  <a:sym typeface="Times New Roman"/>
                </a:rPr>
                <a:t>Note</a:t>
              </a:r>
              <a:endParaRPr/>
            </a:p>
          </p:txBody>
        </p:sp>
      </p:grpSp>
      <p:sp>
        <p:nvSpPr>
          <p:cNvPr id="2404" name="Google Shape;2404;p20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9" name="Shape 2409"/>
        <p:cNvGrpSpPr/>
        <p:nvPr/>
      </p:nvGrpSpPr>
      <p:grpSpPr>
        <a:xfrm>
          <a:off x="0" y="0"/>
          <a:ext cx="0" cy="0"/>
          <a:chOff x="0" y="0"/>
          <a:chExt cx="0" cy="0"/>
        </a:xfrm>
      </p:grpSpPr>
      <p:sp>
        <p:nvSpPr>
          <p:cNvPr id="2410" name="Google Shape;2410;p20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sp>
        <p:nvSpPr>
          <p:cNvPr id="2411" name="Google Shape;2411;p206"/>
          <p:cNvSpPr/>
          <p:nvPr/>
        </p:nvSpPr>
        <p:spPr>
          <a:xfrm>
            <a:off x="428851" y="119045"/>
            <a:ext cx="512392" cy="523448"/>
          </a:xfrm>
          <a:prstGeom prst="rect">
            <a:avLst/>
          </a:prstGeom>
          <a:solidFill>
            <a:schemeClr val="accen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412" name="Google Shape;2412;p206"/>
          <p:cNvSpPr/>
          <p:nvPr/>
        </p:nvSpPr>
        <p:spPr>
          <a:xfrm>
            <a:off x="876265" y="119045"/>
            <a:ext cx="384295" cy="523448"/>
          </a:xfrm>
          <a:prstGeom prst="rect">
            <a:avLst/>
          </a:prstGeom>
          <a:gradFill>
            <a:gsLst>
              <a:gs pos="0">
                <a:schemeClr val="accent2"/>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413" name="Google Shape;2413;p206"/>
          <p:cNvSpPr/>
          <p:nvPr/>
        </p:nvSpPr>
        <p:spPr>
          <a:xfrm>
            <a:off x="573658" y="584721"/>
            <a:ext cx="493827" cy="523448"/>
          </a:xfrm>
          <a:prstGeom prst="rect">
            <a:avLst/>
          </a:prstGeom>
          <a:solidFill>
            <a:schemeClr val="folHlink"/>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414" name="Google Shape;2414;p206"/>
          <p:cNvSpPr/>
          <p:nvPr/>
        </p:nvSpPr>
        <p:spPr>
          <a:xfrm>
            <a:off x="1006219" y="584721"/>
            <a:ext cx="430706" cy="523448"/>
          </a:xfrm>
          <a:prstGeom prst="rect">
            <a:avLst/>
          </a:prstGeom>
          <a:gradFill>
            <a:gsLst>
              <a:gs pos="0">
                <a:schemeClr val="folHlink"/>
              </a:gs>
              <a:gs pos="100000">
                <a:schemeClr val="lt1"/>
              </a:gs>
            </a:gsLst>
            <a:lin ang="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415" name="Google Shape;2415;p206"/>
          <p:cNvSpPr/>
          <p:nvPr/>
        </p:nvSpPr>
        <p:spPr>
          <a:xfrm>
            <a:off x="89111" y="504191"/>
            <a:ext cx="655343" cy="465675"/>
          </a:xfrm>
          <a:prstGeom prst="rect">
            <a:avLst/>
          </a:prstGeom>
          <a:gradFill>
            <a:gsLst>
              <a:gs pos="0">
                <a:schemeClr val="lt1"/>
              </a:gs>
              <a:gs pos="100000">
                <a:schemeClr val="hlink"/>
              </a:gs>
            </a:gsLst>
            <a:lin ang="18900000" scaled="0"/>
          </a:gra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416" name="Google Shape;2416;p206"/>
          <p:cNvSpPr/>
          <p:nvPr/>
        </p:nvSpPr>
        <p:spPr>
          <a:xfrm>
            <a:off x="831709" y="1"/>
            <a:ext cx="37130" cy="1160688"/>
          </a:xfrm>
          <a:prstGeom prst="rect">
            <a:avLst/>
          </a:prstGeom>
          <a:solidFill>
            <a:schemeClr val="lt2"/>
          </a:solidFill>
          <a:ln>
            <a:noFill/>
          </a:ln>
        </p:spPr>
        <p:txBody>
          <a:bodyPr anchorCtr="0" anchor="ctr" bIns="52150" lIns="104300" spcFirstLastPara="1" rIns="104300" wrap="square" tIns="52150">
            <a:noAutofit/>
          </a:bodyPr>
          <a:lstStyle/>
          <a:p>
            <a:pPr indent="0" lvl="0" marL="0" marR="0" rtl="0" algn="ctr">
              <a:spcBef>
                <a:spcPts val="0"/>
              </a:spcBef>
              <a:spcAft>
                <a:spcPts val="0"/>
              </a:spcAft>
              <a:buNone/>
            </a:pPr>
            <a:r>
              <a:t/>
            </a:r>
            <a:endParaRPr sz="2700">
              <a:solidFill>
                <a:schemeClr val="dk1"/>
              </a:solidFill>
              <a:latin typeface="Tahoma"/>
              <a:ea typeface="Tahoma"/>
              <a:cs typeface="Tahoma"/>
              <a:sym typeface="Tahoma"/>
            </a:endParaRPr>
          </a:p>
        </p:txBody>
      </p:sp>
      <p:sp>
        <p:nvSpPr>
          <p:cNvPr id="2417" name="Google Shape;2417;p206"/>
          <p:cNvSpPr/>
          <p:nvPr/>
        </p:nvSpPr>
        <p:spPr>
          <a:xfrm>
            <a:off x="267335" y="1008380"/>
            <a:ext cx="10158730" cy="6223596"/>
          </a:xfrm>
          <a:prstGeom prst="rect">
            <a:avLst/>
          </a:prstGeom>
          <a:noFill/>
          <a:ln>
            <a:noFill/>
          </a:ln>
        </p:spPr>
        <p:txBody>
          <a:bodyPr anchorCtr="0" anchor="t" bIns="52150" lIns="104300" spcFirstLastPara="1" rIns="104300" wrap="square" tIns="52150">
            <a:noAutofit/>
          </a:bodyPr>
          <a:lstStyle/>
          <a:p>
            <a:pPr indent="0" lvl="0" marL="0" marR="0" rtl="0" algn="just">
              <a:spcBef>
                <a:spcPts val="0"/>
              </a:spcBef>
              <a:spcAft>
                <a:spcPts val="0"/>
              </a:spcAft>
              <a:buNone/>
            </a:pPr>
            <a:r>
              <a:rPr i="1" lang="en-US" sz="3200">
                <a:solidFill>
                  <a:schemeClr val="dk1"/>
                </a:solidFill>
                <a:latin typeface="Times New Roman"/>
                <a:ea typeface="Times New Roman"/>
                <a:cs typeface="Times New Roman"/>
                <a:sym typeface="Times New Roman"/>
              </a:rPr>
              <a:t>Let us calculate the checksum for a text of 8 characters (“Forouzan”). The text needs to be divided into 2-byte (16-bit) words. We use ASCII (see Appendix A) to change each byte to a 2-digit hexadecimal number. For example, F is represented as 0x46 and o is represented as 0x6F. Figure 10.25 shows how the checksum is calculated at the sender and receiver sites. In part a of the figure, the value of partial sum for the first column is 0x36. We keep the rightmost digit (6) and insert the leftmost digit (3) as the carry in the second column. The process is repeated for each column. Note that if there is any corruption, the checksum recalculated by the receiver is not all 0s. We leave this an exercise.</a:t>
            </a:r>
            <a:endParaRPr/>
          </a:p>
        </p:txBody>
      </p:sp>
      <p:sp>
        <p:nvSpPr>
          <p:cNvPr id="2418" name="Google Shape;2418;p206"/>
          <p:cNvSpPr txBox="1"/>
          <p:nvPr/>
        </p:nvSpPr>
        <p:spPr>
          <a:xfrm>
            <a:off x="1336676" y="0"/>
            <a:ext cx="1595662" cy="382332"/>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i="1" lang="en-US" sz="1800">
                <a:solidFill>
                  <a:schemeClr val="hlink"/>
                </a:solidFill>
                <a:latin typeface="Times New Roman"/>
                <a:ea typeface="Times New Roman"/>
                <a:cs typeface="Times New Roman"/>
                <a:sym typeface="Times New Roman"/>
              </a:rPr>
              <a:t>Example 10.23</a:t>
            </a:r>
            <a:endParaRPr/>
          </a:p>
        </p:txBody>
      </p:sp>
      <p:sp>
        <p:nvSpPr>
          <p:cNvPr id="2419" name="Google Shape;2419;p20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4" name="Shape 2424"/>
        <p:cNvGrpSpPr/>
        <p:nvPr/>
      </p:nvGrpSpPr>
      <p:grpSpPr>
        <a:xfrm>
          <a:off x="0" y="0"/>
          <a:ext cx="0" cy="0"/>
          <a:chOff x="0" y="0"/>
          <a:chExt cx="0" cy="0"/>
        </a:xfrm>
      </p:grpSpPr>
      <p:sp>
        <p:nvSpPr>
          <p:cNvPr id="2425" name="Google Shape;2425;p20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0" rtl="0" algn="ctr">
              <a:spcBef>
                <a:spcPts val="0"/>
              </a:spcBef>
              <a:spcAft>
                <a:spcPts val="0"/>
              </a:spcAft>
              <a:buNone/>
            </a:pPr>
            <a:r>
              <a:rPr lang="en-US"/>
              <a:t>10.</a:t>
            </a:r>
            <a:fld id="{00000000-1234-1234-1234-123412341234}" type="slidenum">
              <a:rPr lang="en-US"/>
              <a:t>‹#›</a:t>
            </a:fld>
            <a:endParaRPr/>
          </a:p>
        </p:txBody>
      </p:sp>
      <p:cxnSp>
        <p:nvCxnSpPr>
          <p:cNvPr id="2426" name="Google Shape;2426;p207"/>
          <p:cNvCxnSpPr/>
          <p:nvPr/>
        </p:nvCxnSpPr>
        <p:spPr>
          <a:xfrm>
            <a:off x="178223" y="1512570"/>
            <a:ext cx="10247842" cy="0"/>
          </a:xfrm>
          <a:prstGeom prst="straightConnector1">
            <a:avLst/>
          </a:prstGeom>
          <a:noFill/>
          <a:ln cap="flat" cmpd="sng" w="19050">
            <a:solidFill>
              <a:schemeClr val="hlink"/>
            </a:solidFill>
            <a:prstDash val="solid"/>
            <a:round/>
            <a:headEnd len="med" w="med" type="none"/>
            <a:tailEnd len="med" w="med" type="none"/>
          </a:ln>
        </p:spPr>
      </p:cxnSp>
      <p:sp>
        <p:nvSpPr>
          <p:cNvPr id="2427" name="Google Shape;2427;p207"/>
          <p:cNvSpPr txBox="1"/>
          <p:nvPr/>
        </p:nvSpPr>
        <p:spPr>
          <a:xfrm>
            <a:off x="356446" y="840317"/>
            <a:ext cx="3923222" cy="520831"/>
          </a:xfrm>
          <a:prstGeom prst="rect">
            <a:avLst/>
          </a:prstGeom>
          <a:noFill/>
          <a:ln>
            <a:noFill/>
          </a:ln>
        </p:spPr>
        <p:txBody>
          <a:bodyPr anchorCtr="0" anchor="t" bIns="52150" lIns="104300" spcFirstLastPara="1" rIns="104300" wrap="square" tIns="52150">
            <a:spAutoFit/>
          </a:bodyPr>
          <a:lstStyle/>
          <a:p>
            <a:pPr indent="0" lvl="0" marL="0" marR="0" rtl="0" algn="l">
              <a:spcBef>
                <a:spcPts val="0"/>
              </a:spcBef>
              <a:spcAft>
                <a:spcPts val="0"/>
              </a:spcAft>
              <a:buNone/>
            </a:pPr>
            <a:r>
              <a:rPr lang="en-US" sz="2700">
                <a:solidFill>
                  <a:schemeClr val="folHlink"/>
                </a:solidFill>
                <a:latin typeface="Times New Roman"/>
                <a:ea typeface="Times New Roman"/>
                <a:cs typeface="Times New Roman"/>
                <a:sym typeface="Times New Roman"/>
              </a:rPr>
              <a:t>Figure 10.25  </a:t>
            </a:r>
            <a:r>
              <a:rPr i="1" lang="en-US" sz="2300">
                <a:solidFill>
                  <a:schemeClr val="dk1"/>
                </a:solidFill>
                <a:latin typeface="Times New Roman"/>
                <a:ea typeface="Times New Roman"/>
                <a:cs typeface="Times New Roman"/>
                <a:sym typeface="Times New Roman"/>
              </a:rPr>
              <a:t>Example 10.23</a:t>
            </a:r>
            <a:endParaRPr/>
          </a:p>
        </p:txBody>
      </p:sp>
      <p:cxnSp>
        <p:nvCxnSpPr>
          <p:cNvPr id="2428" name="Google Shape;2428;p207"/>
          <p:cNvCxnSpPr/>
          <p:nvPr/>
        </p:nvCxnSpPr>
        <p:spPr>
          <a:xfrm>
            <a:off x="178223" y="6753225"/>
            <a:ext cx="10247842" cy="0"/>
          </a:xfrm>
          <a:prstGeom prst="straightConnector1">
            <a:avLst/>
          </a:prstGeom>
          <a:noFill/>
          <a:ln cap="flat" cmpd="sng" w="76200">
            <a:solidFill>
              <a:schemeClr val="hlink"/>
            </a:solidFill>
            <a:prstDash val="solid"/>
            <a:round/>
            <a:headEnd len="med" w="med" type="none"/>
            <a:tailEnd len="med" w="med" type="none"/>
          </a:ln>
        </p:spPr>
      </p:cxnSp>
      <p:pic>
        <p:nvPicPr>
          <p:cNvPr id="2429" name="Google Shape;2429;p207"/>
          <p:cNvPicPr preferRelativeResize="0"/>
          <p:nvPr/>
        </p:nvPicPr>
        <p:blipFill rotWithShape="1">
          <a:blip r:embed="rId3">
            <a:alphaModFix/>
          </a:blip>
          <a:srcRect b="0" l="0" r="0" t="0"/>
          <a:stretch/>
        </p:blipFill>
        <p:spPr>
          <a:xfrm>
            <a:off x="445558" y="1848697"/>
            <a:ext cx="9631486" cy="4612989"/>
          </a:xfrm>
          <a:prstGeom prst="rect">
            <a:avLst/>
          </a:prstGeom>
          <a:noFill/>
          <a:ln>
            <a:noFill/>
          </a:ln>
        </p:spPr>
      </p:pic>
      <p:sp>
        <p:nvSpPr>
          <p:cNvPr id="2430" name="Google Shape;2430;p20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4" name="Shape 2434"/>
        <p:cNvGrpSpPr/>
        <p:nvPr/>
      </p:nvGrpSpPr>
      <p:grpSpPr>
        <a:xfrm>
          <a:off x="0" y="0"/>
          <a:ext cx="0" cy="0"/>
          <a:chOff x="0" y="0"/>
          <a:chExt cx="0" cy="0"/>
        </a:xfrm>
      </p:grpSpPr>
      <p:sp>
        <p:nvSpPr>
          <p:cNvPr id="2435" name="Google Shape;2435;p20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
        <p:nvSpPr>
          <p:cNvPr id="2436" name="Google Shape;2436;p20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2437" name="Google Shape;2437;p208"/>
          <p:cNvSpPr txBox="1"/>
          <p:nvPr/>
        </p:nvSpPr>
        <p:spPr>
          <a:xfrm>
            <a:off x="469900" y="352425"/>
            <a:ext cx="83820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4000">
                <a:solidFill>
                  <a:schemeClr val="dk1"/>
                </a:solidFill>
                <a:latin typeface="Libre Baskerville"/>
                <a:ea typeface="Libre Baskerville"/>
                <a:cs typeface="Libre Baskerville"/>
                <a:sym typeface="Libre Baskerville"/>
              </a:rPr>
              <a:t>Question bank</a:t>
            </a:r>
            <a:endParaRPr sz="4000">
              <a:solidFill>
                <a:schemeClr val="dk1"/>
              </a:solidFill>
              <a:latin typeface="Libre Baskerville"/>
              <a:ea typeface="Libre Baskerville"/>
              <a:cs typeface="Libre Baskerville"/>
              <a:sym typeface="Libre Baskerville"/>
            </a:endParaRPr>
          </a:p>
        </p:txBody>
      </p:sp>
      <p:sp>
        <p:nvSpPr>
          <p:cNvPr id="2438" name="Google Shape;2438;p208"/>
          <p:cNvSpPr txBox="1"/>
          <p:nvPr/>
        </p:nvSpPr>
        <p:spPr>
          <a:xfrm>
            <a:off x="469900" y="1343025"/>
            <a:ext cx="10223500" cy="535531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Define Multiplexing and De-multiplexing. With the diagram explain Frequency Division Multiplexing(FDM) Technique.</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Explain the three different categories of multiplexing?</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Explain the two different ways of Time Division Multiplexing(TDM).</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What is Interleaving? Explain it with a diagram.</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Define the following.  i) Pulse Stuffing.    ii) Framing bits   iii)Multilevel Multiplexing   iv) Multiple-slot multiplexing.</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What is Spread Spectrum? What are the two principles used to achieve its goals?</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Discuss the Frequency selection and bandwidth sharing in FHSS.</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Explain DSSS using an example.</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What is Circuit Switching? Enumerate the characteristics of circuit Switching. Analyze the three stages of circuit Switching.</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Analyze how message can be transmitted from one system to another using Datagram Network and calculate the total delay in the network.</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Analyze the importance of  Virtual circuit Identifier with respect to Virtual Circuit Network.</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Describe three types of errors.</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Explain the Encoder and Decoder logic of  Cyclic Redundancy Check(CRC) coding with neat diagram.</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Given the message=1011011 and key=7 and generator polynomial P(X)=X</a:t>
            </a:r>
            <a:r>
              <a:rPr baseline="30000" lang="en-US" sz="1800">
                <a:solidFill>
                  <a:schemeClr val="dk1"/>
                </a:solidFill>
                <a:latin typeface="Libre Baskerville"/>
                <a:ea typeface="Libre Baskerville"/>
                <a:cs typeface="Libre Baskerville"/>
                <a:sym typeface="Libre Baskerville"/>
              </a:rPr>
              <a:t>3</a:t>
            </a:r>
            <a:r>
              <a:rPr lang="en-US" sz="1800">
                <a:solidFill>
                  <a:schemeClr val="dk1"/>
                </a:solidFill>
                <a:latin typeface="Libre Baskerville"/>
                <a:ea typeface="Libre Baskerville"/>
                <a:cs typeface="Libre Baskerville"/>
                <a:sym typeface="Libre Baskerville"/>
              </a:rPr>
              <a:t> +X</a:t>
            </a:r>
            <a:r>
              <a:rPr baseline="30000" lang="en-US" sz="1800">
                <a:solidFill>
                  <a:schemeClr val="dk1"/>
                </a:solidFill>
                <a:latin typeface="Libre Baskerville"/>
                <a:ea typeface="Libre Baskerville"/>
                <a:cs typeface="Libre Baskerville"/>
                <a:sym typeface="Libre Baskerville"/>
              </a:rPr>
              <a:t>2</a:t>
            </a:r>
            <a:r>
              <a:rPr lang="en-US" sz="1800">
                <a:solidFill>
                  <a:schemeClr val="dk1"/>
                </a:solidFill>
                <a:latin typeface="Libre Baskerville"/>
                <a:ea typeface="Libre Baskerville"/>
                <a:cs typeface="Libre Baskerville"/>
                <a:sym typeface="Libre Baskerville"/>
              </a:rPr>
              <a:t> +X</a:t>
            </a:r>
            <a:r>
              <a:rPr baseline="30000" lang="en-US" sz="1800">
                <a:solidFill>
                  <a:schemeClr val="dk1"/>
                </a:solidFill>
                <a:latin typeface="Libre Baskerville"/>
                <a:ea typeface="Libre Baskerville"/>
                <a:cs typeface="Libre Baskerville"/>
                <a:sym typeface="Libre Baskerville"/>
              </a:rPr>
              <a:t>0</a:t>
            </a:r>
            <a:r>
              <a:rPr lang="en-US" sz="1800">
                <a:solidFill>
                  <a:schemeClr val="dk1"/>
                </a:solidFill>
                <a:latin typeface="Libre Baskerville"/>
                <a:ea typeface="Libre Baskerville"/>
                <a:cs typeface="Libre Baskerville"/>
                <a:sym typeface="Libre Baskerville"/>
              </a:rPr>
              <a:t>,n=3. Find the codeword and design the checker in the Receiver using  Cyclic Redundancy Check(CRC).</a:t>
            </a:r>
            <a:endParaRPr/>
          </a:p>
          <a:p>
            <a:pPr indent="-342900" lvl="0" marL="342900" marR="0" rtl="0" algn="l">
              <a:spcBef>
                <a:spcPts val="0"/>
              </a:spcBef>
              <a:spcAft>
                <a:spcPts val="0"/>
              </a:spcAft>
              <a:buClr>
                <a:schemeClr val="dk1"/>
              </a:buClr>
              <a:buSzPts val="1800"/>
              <a:buFont typeface="Libre Baskerville"/>
              <a:buAutoNum type="arabicPeriod"/>
            </a:pPr>
            <a:r>
              <a:rPr lang="en-US" sz="1800">
                <a:solidFill>
                  <a:schemeClr val="dk1"/>
                </a:solidFill>
                <a:latin typeface="Libre Baskerville"/>
                <a:ea typeface="Libre Baskerville"/>
                <a:cs typeface="Libre Baskerville"/>
                <a:sym typeface="Libre Baskerville"/>
              </a:rPr>
              <a:t>Explain the process of error detection in Block Coding. </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5"/>
          <p:cNvSpPr txBox="1"/>
          <p:nvPr/>
        </p:nvSpPr>
        <p:spPr>
          <a:xfrm>
            <a:off x="2400426" y="2576270"/>
            <a:ext cx="5893435" cy="3317240"/>
          </a:xfrm>
          <a:prstGeom prst="rect">
            <a:avLst/>
          </a:prstGeom>
          <a:noFill/>
          <a:ln>
            <a:noFill/>
          </a:ln>
        </p:spPr>
        <p:txBody>
          <a:bodyPr anchorCtr="0" anchor="t" bIns="0" lIns="0" spcFirstLastPara="1" rIns="0" wrap="square" tIns="12050">
            <a:spAutoFit/>
          </a:bodyPr>
          <a:lstStyle/>
          <a:p>
            <a:pPr indent="1644650" lvl="0" marL="12700" marR="5080" rtl="0" algn="l">
              <a:lnSpc>
                <a:spcPct val="145500"/>
              </a:lnSpc>
              <a:spcBef>
                <a:spcPts val="0"/>
              </a:spcBef>
              <a:spcAft>
                <a:spcPts val="0"/>
              </a:spcAft>
              <a:buNone/>
            </a:pPr>
            <a:r>
              <a:rPr b="1" i="0" lang="en-US" sz="4400" u="none" cap="none" strike="noStrike">
                <a:solidFill>
                  <a:srgbClr val="33339A"/>
                </a:solidFill>
                <a:latin typeface="Arial"/>
                <a:ea typeface="Arial"/>
                <a:cs typeface="Arial"/>
                <a:sym typeface="Arial"/>
              </a:rPr>
              <a:t>Chapter 6  </a:t>
            </a:r>
            <a:r>
              <a:rPr b="1" i="0" lang="en-US" sz="4400" u="none" cap="none" strike="noStrike">
                <a:solidFill>
                  <a:schemeClr val="dk1"/>
                </a:solidFill>
                <a:latin typeface="Arial"/>
                <a:ea typeface="Arial"/>
                <a:cs typeface="Arial"/>
                <a:sym typeface="Arial"/>
              </a:rPr>
              <a:t>Bandwidth Utilization:</a:t>
            </a:r>
            <a:endParaRPr b="0" i="0" sz="4400" u="none" cap="none" strike="noStrike">
              <a:solidFill>
                <a:schemeClr val="dk1"/>
              </a:solidFill>
              <a:latin typeface="Arial"/>
              <a:ea typeface="Arial"/>
              <a:cs typeface="Arial"/>
              <a:sym typeface="Arial"/>
            </a:endParaRPr>
          </a:p>
          <a:p>
            <a:pPr indent="-838200" lvl="0" marL="1579880" marR="733425" rtl="0" algn="l">
              <a:lnSpc>
                <a:spcPct val="100000"/>
              </a:lnSpc>
              <a:spcBef>
                <a:spcPts val="0"/>
              </a:spcBef>
              <a:spcAft>
                <a:spcPts val="0"/>
              </a:spcAft>
              <a:buNone/>
            </a:pPr>
            <a:r>
              <a:rPr b="1" i="0" lang="en-US" sz="4400" u="none" cap="none" strike="noStrike">
                <a:solidFill>
                  <a:schemeClr val="dk1"/>
                </a:solidFill>
                <a:latin typeface="Arial"/>
                <a:ea typeface="Arial"/>
                <a:cs typeface="Arial"/>
                <a:sym typeface="Arial"/>
              </a:rPr>
              <a:t>Multiplexing and  Spreading</a:t>
            </a:r>
            <a:endParaRPr b="0" i="0" sz="4400" u="none" cap="none" strike="noStrike">
              <a:solidFill>
                <a:schemeClr val="dk1"/>
              </a:solidFill>
              <a:latin typeface="Arial"/>
              <a:ea typeface="Arial"/>
              <a:cs typeface="Arial"/>
              <a:sym typeface="Arial"/>
            </a:endParaRPr>
          </a:p>
        </p:txBody>
      </p:sp>
      <p:sp>
        <p:nvSpPr>
          <p:cNvPr id="118" name="Google Shape;118;p1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19" name="Google Shape;119;p1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3"/>
          <p:cNvSpPr txBox="1"/>
          <p:nvPr>
            <p:ph type="title"/>
          </p:nvPr>
        </p:nvSpPr>
        <p:spPr>
          <a:xfrm>
            <a:off x="774700" y="428625"/>
            <a:ext cx="9131325" cy="492443"/>
          </a:xfrm>
          <a:prstGeom prst="rect">
            <a:avLst/>
          </a:prstGeom>
          <a:noFill/>
          <a:ln>
            <a:noFill/>
          </a:ln>
        </p:spPr>
        <p:txBody>
          <a:bodyPr anchorCtr="0" anchor="b" bIns="104300" lIns="104300" spcFirstLastPara="1" rIns="104300" wrap="square" tIns="52150">
            <a:normAutofit fontScale="90000"/>
          </a:bodyPr>
          <a:lstStyle/>
          <a:p>
            <a:pPr indent="0" lvl="0" marL="0" rtl="0" algn="l">
              <a:spcBef>
                <a:spcPts val="0"/>
              </a:spcBef>
              <a:spcAft>
                <a:spcPts val="0"/>
              </a:spcAft>
              <a:buClr>
                <a:schemeClr val="dk2"/>
              </a:buClr>
              <a:buSzPct val="100000"/>
              <a:buFont typeface="Libre Franklin"/>
              <a:buNone/>
            </a:pPr>
            <a:r>
              <a:rPr b="1" i="1" lang="en-US"/>
              <a:t>Analog hierarchy</a:t>
            </a:r>
            <a:endParaRPr b="1"/>
          </a:p>
        </p:txBody>
      </p:sp>
      <p:sp>
        <p:nvSpPr>
          <p:cNvPr id="301" name="Google Shape;301;p33"/>
          <p:cNvSpPr txBox="1"/>
          <p:nvPr/>
        </p:nvSpPr>
        <p:spPr>
          <a:xfrm>
            <a:off x="469900" y="1038225"/>
            <a:ext cx="9372600" cy="5632311"/>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Libre Baskerville"/>
                <a:ea typeface="Libre Baskerville"/>
                <a:cs typeface="Libre Baskerville"/>
                <a:sym typeface="Libre Baskerville"/>
              </a:rPr>
              <a:t>To maximize the efficiency of the infrastructure</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In this analog hierarchy, 12 voice channels are multiplexed onto a higher-bandwidth line to create a group. A group has 48 kHz of bandwidth and supports 12 voice channels. </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At the next level, up to five groups can be multiplexed to create a composite signal called a supergroup. A supergroup has a bandwidth of 240 kHz and supports up to 60 voice channels. Supergroups can be made up of either five groups or 60 independent voice channels.</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At the next level, 10 supergroups are multiplexed to create a master group. A master group must have 2.40 MHz of bandwidth, but the need for guard bands between the supergroups increases the necessary bandwidth to 2.52 MHz. Master groups support up to 600 voice channels. </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Finally, six master groups can be combined into a jumbo group. A jumbo group must have 15.12 MHz (6 × 2.52 MHz) but is augmented to 16.984 MHz to allow for guard bands between the master groups</a:t>
            </a:r>
            <a:endParaRPr sz="2400">
              <a:solidFill>
                <a:schemeClr val="dk1"/>
              </a:solidFill>
              <a:latin typeface="Libre Baskerville"/>
              <a:ea typeface="Libre Baskerville"/>
              <a:cs typeface="Libre Baskerville"/>
              <a:sym typeface="Libre Baskerville"/>
            </a:endParaRPr>
          </a:p>
        </p:txBody>
      </p:sp>
      <p:sp>
        <p:nvSpPr>
          <p:cNvPr id="302" name="Google Shape;302;p3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303" name="Google Shape;303;p3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4"/>
          <p:cNvSpPr txBox="1"/>
          <p:nvPr>
            <p:ph type="title"/>
          </p:nvPr>
        </p:nvSpPr>
        <p:spPr>
          <a:xfrm>
            <a:off x="1158373" y="1133347"/>
            <a:ext cx="3332479"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6.9	</a:t>
            </a:r>
            <a:r>
              <a:rPr i="1" lang="en-US" sz="2000">
                <a:latin typeface="Times New Roman"/>
                <a:ea typeface="Times New Roman"/>
                <a:cs typeface="Times New Roman"/>
                <a:sym typeface="Times New Roman"/>
              </a:rPr>
              <a:t>Analog hierarchy</a:t>
            </a:r>
            <a:endParaRPr sz="2000">
              <a:latin typeface="Times New Roman"/>
              <a:ea typeface="Times New Roman"/>
              <a:cs typeface="Times New Roman"/>
              <a:sym typeface="Times New Roman"/>
            </a:endParaRPr>
          </a:p>
        </p:txBody>
      </p:sp>
      <p:sp>
        <p:nvSpPr>
          <p:cNvPr id="309" name="Google Shape;309;p34"/>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310" name="Google Shape;310;p34"/>
          <p:cNvSpPr/>
          <p:nvPr/>
        </p:nvSpPr>
        <p:spPr>
          <a:xfrm>
            <a:off x="1189367" y="2215895"/>
            <a:ext cx="8272271" cy="36194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11" name="Google Shape;311;p34"/>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12" name="Google Shape;312;p3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5"/>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p>
            <a:pPr indent="0" lvl="0" marL="0" rtl="0" algn="l">
              <a:spcBef>
                <a:spcPts val="0"/>
              </a:spcBef>
              <a:spcAft>
                <a:spcPts val="0"/>
              </a:spcAft>
              <a:buClr>
                <a:schemeClr val="dk2"/>
              </a:buClr>
              <a:buSzPts val="4600"/>
              <a:buFont typeface="Libre Franklin"/>
              <a:buNone/>
            </a:pPr>
            <a:r>
              <a:rPr lang="en-US"/>
              <a:t>Other Applications of FDM</a:t>
            </a:r>
            <a:endParaRPr/>
          </a:p>
        </p:txBody>
      </p:sp>
      <p:sp>
        <p:nvSpPr>
          <p:cNvPr id="318" name="Google Shape;318;p35"/>
          <p:cNvSpPr txBox="1"/>
          <p:nvPr/>
        </p:nvSpPr>
        <p:spPr>
          <a:xfrm>
            <a:off x="546100" y="1495425"/>
            <a:ext cx="9753600" cy="5262979"/>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A very common application of FDM is AM and FM radio broadcasting. Radio uses the air as the transmission medium. A special band from 530 to 1700 kHz is assigned to AM radio. All radio stations need to share this band.</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The situation is similar in FM broadcasting. However, FM has a wider band of 88 to 108 MHz because each station needs a bandwidth of 200 kHz. </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Another common use of FDM is in television broadcasting. Each TV channel has its own bandwidth of 6 MHz</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The first generation of cellular telephones (See Chapter 16) also uses FDM. Each user is assigned two 30-kHz channels, one for sending voice and the other for receiving</a:t>
            </a:r>
            <a:endParaRPr sz="2800">
              <a:solidFill>
                <a:schemeClr val="dk1"/>
              </a:solidFill>
              <a:latin typeface="Libre Baskerville"/>
              <a:ea typeface="Libre Baskerville"/>
              <a:cs typeface="Libre Baskerville"/>
              <a:sym typeface="Libre Baskerville"/>
            </a:endParaRPr>
          </a:p>
        </p:txBody>
      </p:sp>
      <p:sp>
        <p:nvSpPr>
          <p:cNvPr id="319" name="Google Shape;319;p35"/>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320" name="Google Shape;320;p3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6"/>
          <p:cNvSpPr txBox="1"/>
          <p:nvPr>
            <p:ph type="title"/>
          </p:nvPr>
        </p:nvSpPr>
        <p:spPr>
          <a:xfrm>
            <a:off x="1920367" y="371347"/>
            <a:ext cx="3731133" cy="781624"/>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6.4</a:t>
            </a:r>
            <a:endParaRPr/>
          </a:p>
        </p:txBody>
      </p:sp>
      <p:sp>
        <p:nvSpPr>
          <p:cNvPr id="326" name="Google Shape;326;p36"/>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grpSp>
        <p:nvGrpSpPr>
          <p:cNvPr id="327" name="Google Shape;327;p36"/>
          <p:cNvGrpSpPr/>
          <p:nvPr/>
        </p:nvGrpSpPr>
        <p:grpSpPr>
          <a:xfrm>
            <a:off x="851039" y="1206246"/>
            <a:ext cx="1152905" cy="196215"/>
            <a:chOff x="851039" y="1206246"/>
            <a:chExt cx="1152905" cy="196215"/>
          </a:xfrm>
        </p:grpSpPr>
        <p:sp>
          <p:nvSpPr>
            <p:cNvPr id="328" name="Google Shape;328;p36"/>
            <p:cNvSpPr/>
            <p:nvPr/>
          </p:nvSpPr>
          <p:spPr>
            <a:xfrm>
              <a:off x="1265567" y="1206246"/>
              <a:ext cx="422275" cy="147955"/>
            </a:xfrm>
            <a:custGeom>
              <a:rect b="b" l="l" r="r" t="t"/>
              <a:pathLst>
                <a:path extrusionOk="0" h="147955" w="422275">
                  <a:moveTo>
                    <a:pt x="422147" y="147827"/>
                  </a:moveTo>
                  <a:lnTo>
                    <a:pt x="422147" y="0"/>
                  </a:lnTo>
                  <a:lnTo>
                    <a:pt x="0" y="0"/>
                  </a:lnTo>
                  <a:lnTo>
                    <a:pt x="0" y="147827"/>
                  </a:lnTo>
                  <a:lnTo>
                    <a:pt x="422147" y="147827"/>
                  </a:lnTo>
                  <a:close/>
                </a:path>
              </a:pathLst>
            </a:custGeom>
            <a:solidFill>
              <a:srgbClr val="3333C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29" name="Google Shape;329;p36"/>
            <p:cNvSpPr/>
            <p:nvPr/>
          </p:nvSpPr>
          <p:spPr>
            <a:xfrm>
              <a:off x="1635899" y="1206246"/>
              <a:ext cx="368045" cy="1478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30" name="Google Shape;330;p36"/>
            <p:cNvSpPr/>
            <p:nvPr/>
          </p:nvSpPr>
          <p:spPr>
            <a:xfrm>
              <a:off x="851039" y="1206246"/>
              <a:ext cx="560832" cy="22859"/>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31" name="Google Shape;331;p36"/>
            <p:cNvSpPr/>
            <p:nvPr/>
          </p:nvSpPr>
          <p:spPr>
            <a:xfrm>
              <a:off x="1486547" y="1206246"/>
              <a:ext cx="31750" cy="196215"/>
            </a:xfrm>
            <a:custGeom>
              <a:rect b="b" l="l" r="r" t="t"/>
              <a:pathLst>
                <a:path extrusionOk="0" h="196215" w="31750">
                  <a:moveTo>
                    <a:pt x="31241" y="195833"/>
                  </a:moveTo>
                  <a:lnTo>
                    <a:pt x="31241" y="0"/>
                  </a:lnTo>
                  <a:lnTo>
                    <a:pt x="0" y="0"/>
                  </a:lnTo>
                  <a:lnTo>
                    <a:pt x="0" y="195833"/>
                  </a:lnTo>
                  <a:lnTo>
                    <a:pt x="31241" y="195833"/>
                  </a:lnTo>
                  <a:close/>
                </a:path>
              </a:pathLst>
            </a:custGeom>
            <a:solidFill>
              <a:srgbClr val="1C1C1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332" name="Google Shape;332;p36"/>
          <p:cNvSpPr/>
          <p:nvPr/>
        </p:nvSpPr>
        <p:spPr>
          <a:xfrm>
            <a:off x="774839" y="2062733"/>
            <a:ext cx="9144000" cy="858519"/>
          </a:xfrm>
          <a:custGeom>
            <a:rect b="b" l="l" r="r" t="t"/>
            <a:pathLst>
              <a:path extrusionOk="0" h="858519" w="9144000">
                <a:moveTo>
                  <a:pt x="9144000" y="858011"/>
                </a:moveTo>
                <a:lnTo>
                  <a:pt x="9144000" y="0"/>
                </a:lnTo>
                <a:lnTo>
                  <a:pt x="0" y="0"/>
                </a:lnTo>
                <a:lnTo>
                  <a:pt x="0" y="858012"/>
                </a:lnTo>
                <a:lnTo>
                  <a:pt x="9144000" y="85801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33" name="Google Shape;333;p36"/>
          <p:cNvSpPr txBox="1"/>
          <p:nvPr/>
        </p:nvSpPr>
        <p:spPr>
          <a:xfrm>
            <a:off x="1082173" y="1360424"/>
            <a:ext cx="8300084" cy="1732914"/>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The Advanced Mobile Phone System (AMPS) uses two  bands The first band of 824 to 849 MHz is used for  sending, and 869 to 894 MHz is used for receiving.  Each user has a bandwidth of 30 kHz in each direction</a:t>
            </a:r>
            <a:endParaRPr sz="2800">
              <a:solidFill>
                <a:schemeClr val="dk1"/>
              </a:solidFill>
              <a:latin typeface="Times New Roman"/>
              <a:ea typeface="Times New Roman"/>
              <a:cs typeface="Times New Roman"/>
              <a:sym typeface="Times New Roman"/>
            </a:endParaRPr>
          </a:p>
        </p:txBody>
      </p:sp>
      <p:sp>
        <p:nvSpPr>
          <p:cNvPr id="334" name="Google Shape;334;p36"/>
          <p:cNvSpPr/>
          <p:nvPr/>
        </p:nvSpPr>
        <p:spPr>
          <a:xfrm>
            <a:off x="774839" y="2919983"/>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35" name="Google Shape;335;p36"/>
          <p:cNvSpPr txBox="1"/>
          <p:nvPr/>
        </p:nvSpPr>
        <p:spPr>
          <a:xfrm>
            <a:off x="1082173" y="3067304"/>
            <a:ext cx="8300084"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How	many	people	can	use	their	cellular	phones</a:t>
            </a:r>
            <a:endParaRPr sz="2800">
              <a:solidFill>
                <a:schemeClr val="dk1"/>
              </a:solidFill>
              <a:latin typeface="Times New Roman"/>
              <a:ea typeface="Times New Roman"/>
              <a:cs typeface="Times New Roman"/>
              <a:sym typeface="Times New Roman"/>
            </a:endParaRPr>
          </a:p>
        </p:txBody>
      </p:sp>
      <p:sp>
        <p:nvSpPr>
          <p:cNvPr id="336" name="Google Shape;336;p36"/>
          <p:cNvSpPr/>
          <p:nvPr/>
        </p:nvSpPr>
        <p:spPr>
          <a:xfrm>
            <a:off x="774839" y="3777234"/>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37" name="Google Shape;337;p36"/>
          <p:cNvSpPr txBox="1"/>
          <p:nvPr/>
        </p:nvSpPr>
        <p:spPr>
          <a:xfrm>
            <a:off x="1082173" y="3311449"/>
            <a:ext cx="8528050" cy="1671320"/>
          </a:xfrm>
          <a:prstGeom prst="rect">
            <a:avLst/>
          </a:prstGeom>
          <a:noFill/>
          <a:ln>
            <a:noFill/>
          </a:ln>
        </p:spPr>
        <p:txBody>
          <a:bodyPr anchorCtr="0" anchor="t" bIns="0" lIns="0" spcFirstLastPara="1" rIns="0" wrap="square" tIns="12050">
            <a:spAutoFit/>
          </a:bodyPr>
          <a:lstStyle/>
          <a:p>
            <a:pPr indent="0" lvl="0" marL="12700" marR="6117590" rtl="0" algn="l">
              <a:lnSpc>
                <a:spcPct val="142900"/>
              </a:lnSpc>
              <a:spcBef>
                <a:spcPts val="0"/>
              </a:spcBef>
              <a:spcAft>
                <a:spcPts val="0"/>
              </a:spcAft>
              <a:buNone/>
            </a:pPr>
            <a:r>
              <a:rPr b="1" i="1" lang="en-US" sz="2800">
                <a:solidFill>
                  <a:schemeClr val="dk1"/>
                </a:solidFill>
                <a:latin typeface="Times New Roman"/>
                <a:ea typeface="Times New Roman"/>
                <a:cs typeface="Times New Roman"/>
                <a:sym typeface="Times New Roman"/>
              </a:rPr>
              <a:t>simultaneously?  </a:t>
            </a:r>
            <a:r>
              <a:rPr b="1" i="1" lang="en-US" sz="2800">
                <a:solidFill>
                  <a:srgbClr val="FF0000"/>
                </a:solidFill>
                <a:latin typeface="Times New Roman"/>
                <a:ea typeface="Times New Roman"/>
                <a:cs typeface="Times New Roman"/>
                <a:sym typeface="Times New Roman"/>
              </a:rPr>
              <a:t>Solution</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Each band is 25 MHz. If we divide 25 MHz by 30 kHz, we</a:t>
            </a:r>
            <a:endParaRPr sz="2800">
              <a:solidFill>
                <a:schemeClr val="dk1"/>
              </a:solidFill>
              <a:latin typeface="Times New Roman"/>
              <a:ea typeface="Times New Roman"/>
              <a:cs typeface="Times New Roman"/>
              <a:sym typeface="Times New Roman"/>
            </a:endParaRPr>
          </a:p>
        </p:txBody>
      </p:sp>
      <p:sp>
        <p:nvSpPr>
          <p:cNvPr id="338" name="Google Shape;338;p36"/>
          <p:cNvSpPr txBox="1"/>
          <p:nvPr/>
        </p:nvSpPr>
        <p:spPr>
          <a:xfrm>
            <a:off x="1082165" y="4957048"/>
            <a:ext cx="8528685" cy="1732914"/>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get 833.33. In reality, the band is divided into 832  channels. Of these, 42 channels are used for control,  which means only 790 channels are available for cellular  phone users.</a:t>
            </a:r>
            <a:endParaRPr sz="2800">
              <a:solidFill>
                <a:schemeClr val="dk1"/>
              </a:solidFill>
              <a:latin typeface="Times New Roman"/>
              <a:ea typeface="Times New Roman"/>
              <a:cs typeface="Times New Roman"/>
              <a:sym typeface="Times New Roman"/>
            </a:endParaRPr>
          </a:p>
        </p:txBody>
      </p:sp>
      <p:sp>
        <p:nvSpPr>
          <p:cNvPr id="339" name="Google Shape;339;p3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1069340" y="302866"/>
            <a:ext cx="9089390" cy="811560"/>
          </a:xfrm>
          <a:prstGeom prst="rect">
            <a:avLst/>
          </a:prstGeom>
          <a:noFill/>
          <a:ln>
            <a:noFill/>
          </a:ln>
        </p:spPr>
        <p:txBody>
          <a:bodyPr anchorCtr="0" anchor="b" bIns="104300" lIns="104300" spcFirstLastPara="1" rIns="104300" wrap="square" tIns="52150">
            <a:normAutofit fontScale="90000"/>
          </a:bodyPr>
          <a:lstStyle/>
          <a:p>
            <a:pPr indent="0" lvl="0" marL="0" rtl="0" algn="l">
              <a:spcBef>
                <a:spcPts val="0"/>
              </a:spcBef>
              <a:spcAft>
                <a:spcPts val="0"/>
              </a:spcAft>
              <a:buClr>
                <a:schemeClr val="dk2"/>
              </a:buClr>
              <a:buSzPct val="100000"/>
              <a:buFont typeface="Libre Franklin"/>
              <a:buNone/>
            </a:pPr>
            <a:r>
              <a:rPr b="1" lang="en-US"/>
              <a:t>Wavelength-division multiplexing</a:t>
            </a:r>
            <a:endParaRPr b="1"/>
          </a:p>
        </p:txBody>
      </p:sp>
      <p:sp>
        <p:nvSpPr>
          <p:cNvPr id="345" name="Google Shape;345;p37"/>
          <p:cNvSpPr txBox="1"/>
          <p:nvPr>
            <p:ph idx="1" type="body"/>
          </p:nvPr>
        </p:nvSpPr>
        <p:spPr>
          <a:xfrm>
            <a:off x="546100" y="1266825"/>
            <a:ext cx="9624060" cy="4991131"/>
          </a:xfrm>
          <a:prstGeom prst="rect">
            <a:avLst/>
          </a:prstGeom>
          <a:noFill/>
          <a:ln>
            <a:noFill/>
          </a:ln>
        </p:spPr>
        <p:txBody>
          <a:bodyPr anchorCtr="0" anchor="t" bIns="52150" lIns="104300" spcFirstLastPara="1" rIns="104300" wrap="square" tIns="52150">
            <a:noAutofit/>
          </a:bodyPr>
          <a:lstStyle/>
          <a:p>
            <a:pPr indent="-312944" lvl="0" marL="312944" rtl="0" algn="just">
              <a:spcBef>
                <a:spcPts val="0"/>
              </a:spcBef>
              <a:spcAft>
                <a:spcPts val="0"/>
              </a:spcAft>
              <a:buSzPts val="2380"/>
              <a:buChar char="⚫"/>
            </a:pPr>
            <a:r>
              <a:rPr lang="en-US" sz="2800">
                <a:latin typeface="Times New Roman"/>
                <a:ea typeface="Times New Roman"/>
                <a:cs typeface="Times New Roman"/>
                <a:sym typeface="Times New Roman"/>
              </a:rPr>
              <a:t>Wavelength-division multiplexing (WDM) is designed to use the high-data-rate capability of fiber-optic cable. </a:t>
            </a:r>
            <a:endParaRPr/>
          </a:p>
          <a:p>
            <a:pPr indent="-312944" lvl="0" marL="312944" rtl="0" algn="just">
              <a:spcBef>
                <a:spcPts val="662"/>
              </a:spcBef>
              <a:spcAft>
                <a:spcPts val="0"/>
              </a:spcAft>
              <a:buSzPts val="2380"/>
              <a:buChar char="⚫"/>
            </a:pPr>
            <a:r>
              <a:rPr lang="en-US" sz="2800">
                <a:latin typeface="Times New Roman"/>
                <a:ea typeface="Times New Roman"/>
                <a:cs typeface="Times New Roman"/>
                <a:sym typeface="Times New Roman"/>
              </a:rPr>
              <a:t>The optical fiber data rate is higher than the data rate of metallic transmission cable, but using a fiber-optic cable for a single line wastes the available bandwidth. </a:t>
            </a:r>
            <a:endParaRPr/>
          </a:p>
          <a:p>
            <a:pPr indent="-312944" lvl="0" marL="312944" rtl="0" algn="just">
              <a:spcBef>
                <a:spcPts val="662"/>
              </a:spcBef>
              <a:spcAft>
                <a:spcPts val="0"/>
              </a:spcAft>
              <a:buSzPts val="2380"/>
              <a:buChar char="⚫"/>
            </a:pPr>
            <a:r>
              <a:rPr lang="en-US" sz="2800">
                <a:latin typeface="Times New Roman"/>
                <a:ea typeface="Times New Roman"/>
                <a:cs typeface="Times New Roman"/>
                <a:sym typeface="Times New Roman"/>
              </a:rPr>
              <a:t>Multiplexing allows us to combine several lines into one.</a:t>
            </a:r>
            <a:endParaRPr/>
          </a:p>
          <a:p>
            <a:pPr indent="-312944" lvl="0" marL="312944" rtl="0" algn="just">
              <a:spcBef>
                <a:spcPts val="662"/>
              </a:spcBef>
              <a:spcAft>
                <a:spcPts val="0"/>
              </a:spcAft>
              <a:buSzPts val="2380"/>
              <a:buChar char="⚫"/>
            </a:pPr>
            <a:r>
              <a:rPr lang="en-US" sz="2800">
                <a:latin typeface="Times New Roman"/>
                <a:ea typeface="Times New Roman"/>
                <a:cs typeface="Times New Roman"/>
                <a:sym typeface="Times New Roman"/>
              </a:rPr>
              <a:t> WDM is conceptually the same as FDM, except that the multiplexing and demultiplexing involve optical signals transmitted through fiber-optic channels. </a:t>
            </a:r>
            <a:endParaRPr/>
          </a:p>
          <a:p>
            <a:pPr indent="-312944" lvl="0" marL="312944" rtl="0" algn="just">
              <a:spcBef>
                <a:spcPts val="662"/>
              </a:spcBef>
              <a:spcAft>
                <a:spcPts val="0"/>
              </a:spcAft>
              <a:buSzPts val="2380"/>
              <a:buChar char="⚫"/>
            </a:pPr>
            <a:r>
              <a:rPr lang="en-US" sz="2800">
                <a:latin typeface="Times New Roman"/>
                <a:ea typeface="Times New Roman"/>
                <a:cs typeface="Times New Roman"/>
                <a:sym typeface="Times New Roman"/>
              </a:rPr>
              <a:t>The idea is the same: We are combining different signals of different frequencies. The difference is that the frequencies are very high. </a:t>
            </a:r>
            <a:endParaRPr sz="2800">
              <a:latin typeface="Times New Roman"/>
              <a:ea typeface="Times New Roman"/>
              <a:cs typeface="Times New Roman"/>
              <a:sym typeface="Times New Roman"/>
            </a:endParaRPr>
          </a:p>
        </p:txBody>
      </p:sp>
      <p:sp>
        <p:nvSpPr>
          <p:cNvPr id="346" name="Google Shape;346;p37"/>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347" name="Google Shape;347;p3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38"/>
          <p:cNvSpPr txBox="1"/>
          <p:nvPr>
            <p:ph type="title"/>
          </p:nvPr>
        </p:nvSpPr>
        <p:spPr>
          <a:xfrm>
            <a:off x="1158373" y="1133347"/>
            <a:ext cx="515429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6.10	</a:t>
            </a:r>
            <a:r>
              <a:rPr i="1" lang="en-US" sz="2000">
                <a:latin typeface="Times New Roman"/>
                <a:ea typeface="Times New Roman"/>
                <a:cs typeface="Times New Roman"/>
                <a:sym typeface="Times New Roman"/>
              </a:rPr>
              <a:t>Wavelength-division multiplexing</a:t>
            </a:r>
            <a:endParaRPr sz="2000">
              <a:latin typeface="Times New Roman"/>
              <a:ea typeface="Times New Roman"/>
              <a:cs typeface="Times New Roman"/>
              <a:sym typeface="Times New Roman"/>
            </a:endParaRPr>
          </a:p>
        </p:txBody>
      </p:sp>
      <p:sp>
        <p:nvSpPr>
          <p:cNvPr id="353" name="Google Shape;353;p38"/>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354" name="Google Shape;354;p38"/>
          <p:cNvSpPr/>
          <p:nvPr/>
        </p:nvSpPr>
        <p:spPr>
          <a:xfrm>
            <a:off x="1216799" y="3019805"/>
            <a:ext cx="8016240" cy="228219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55" name="Google Shape;355;p38"/>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56" name="Google Shape;356;p3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9"/>
          <p:cNvSpPr/>
          <p:nvPr/>
        </p:nvSpPr>
        <p:spPr>
          <a:xfrm>
            <a:off x="1232039" y="2602229"/>
            <a:ext cx="1143000" cy="31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62" name="Google Shape;362;p39"/>
          <p:cNvSpPr txBox="1"/>
          <p:nvPr/>
        </p:nvSpPr>
        <p:spPr>
          <a:xfrm>
            <a:off x="1444129" y="2622295"/>
            <a:ext cx="717550"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Note</a:t>
            </a:r>
            <a:endParaRPr sz="2800">
              <a:solidFill>
                <a:schemeClr val="dk1"/>
              </a:solidFill>
              <a:latin typeface="Times New Roman"/>
              <a:ea typeface="Times New Roman"/>
              <a:cs typeface="Times New Roman"/>
              <a:sym typeface="Times New Roman"/>
            </a:endParaRPr>
          </a:p>
        </p:txBody>
      </p:sp>
      <p:grpSp>
        <p:nvGrpSpPr>
          <p:cNvPr id="363" name="Google Shape;363;p39"/>
          <p:cNvGrpSpPr/>
          <p:nvPr/>
        </p:nvGrpSpPr>
        <p:grpSpPr>
          <a:xfrm>
            <a:off x="774839" y="2919983"/>
            <a:ext cx="9144000" cy="1715769"/>
            <a:chOff x="774839" y="2919983"/>
            <a:chExt cx="9144000" cy="1715769"/>
          </a:xfrm>
        </p:grpSpPr>
        <p:sp>
          <p:nvSpPr>
            <p:cNvPr id="364" name="Google Shape;364;p39"/>
            <p:cNvSpPr/>
            <p:nvPr/>
          </p:nvSpPr>
          <p:spPr>
            <a:xfrm>
              <a:off x="774839" y="2919983"/>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65" name="Google Shape;365;p39"/>
            <p:cNvSpPr/>
            <p:nvPr/>
          </p:nvSpPr>
          <p:spPr>
            <a:xfrm>
              <a:off x="1232039" y="32826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66" name="Google Shape;366;p39"/>
            <p:cNvSpPr/>
            <p:nvPr/>
          </p:nvSpPr>
          <p:spPr>
            <a:xfrm>
              <a:off x="1270139" y="3412997"/>
              <a:ext cx="8077200" cy="365125"/>
            </a:xfrm>
            <a:custGeom>
              <a:rect b="b" l="l" r="r" t="t"/>
              <a:pathLst>
                <a:path extrusionOk="0" h="365125" w="8077200">
                  <a:moveTo>
                    <a:pt x="8077200" y="364998"/>
                  </a:moveTo>
                  <a:lnTo>
                    <a:pt x="8077200" y="0"/>
                  </a:lnTo>
                  <a:lnTo>
                    <a:pt x="0" y="0"/>
                  </a:lnTo>
                  <a:lnTo>
                    <a:pt x="0" y="364998"/>
                  </a:lnTo>
                  <a:lnTo>
                    <a:pt x="8077200" y="364998"/>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67" name="Google Shape;367;p39"/>
            <p:cNvSpPr/>
            <p:nvPr/>
          </p:nvSpPr>
          <p:spPr>
            <a:xfrm>
              <a:off x="1232039" y="2920745"/>
              <a:ext cx="1143000" cy="2476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68" name="Google Shape;368;p39"/>
            <p:cNvSpPr/>
            <p:nvPr/>
          </p:nvSpPr>
          <p:spPr>
            <a:xfrm>
              <a:off x="774839" y="3777233"/>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69" name="Google Shape;369;p39"/>
            <p:cNvSpPr/>
            <p:nvPr/>
          </p:nvSpPr>
          <p:spPr>
            <a:xfrm>
              <a:off x="1234325" y="45018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70" name="Google Shape;370;p39"/>
            <p:cNvSpPr/>
            <p:nvPr/>
          </p:nvSpPr>
          <p:spPr>
            <a:xfrm>
              <a:off x="1270139" y="3777233"/>
              <a:ext cx="8077200" cy="702945"/>
            </a:xfrm>
            <a:custGeom>
              <a:rect b="b" l="l" r="r" t="t"/>
              <a:pathLst>
                <a:path extrusionOk="0" h="702945" w="8077200">
                  <a:moveTo>
                    <a:pt x="8077200" y="702563"/>
                  </a:moveTo>
                  <a:lnTo>
                    <a:pt x="8077200" y="0"/>
                  </a:lnTo>
                  <a:lnTo>
                    <a:pt x="0" y="0"/>
                  </a:lnTo>
                  <a:lnTo>
                    <a:pt x="0" y="702564"/>
                  </a:lnTo>
                  <a:lnTo>
                    <a:pt x="8077200" y="702563"/>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371" name="Google Shape;371;p39"/>
          <p:cNvSpPr txBox="1"/>
          <p:nvPr/>
        </p:nvSpPr>
        <p:spPr>
          <a:xfrm>
            <a:off x="1270139" y="3412997"/>
            <a:ext cx="8077200" cy="1066800"/>
          </a:xfrm>
          <a:prstGeom prst="rect">
            <a:avLst/>
          </a:prstGeom>
          <a:noFill/>
          <a:ln>
            <a:noFill/>
          </a:ln>
        </p:spPr>
        <p:txBody>
          <a:bodyPr anchorCtr="0" anchor="t" bIns="0" lIns="0" spcFirstLastPara="1" rIns="0" wrap="square" tIns="34925">
            <a:spAutoFit/>
          </a:bodyPr>
          <a:lstStyle/>
          <a:p>
            <a:pPr indent="629284" lvl="0" marL="421005" marR="417194" rtl="0" algn="l">
              <a:lnSpc>
                <a:spcPct val="100000"/>
              </a:lnSpc>
              <a:spcBef>
                <a:spcPts val="0"/>
              </a:spcBef>
              <a:spcAft>
                <a:spcPts val="0"/>
              </a:spcAft>
              <a:buNone/>
            </a:pPr>
            <a:r>
              <a:rPr b="1" lang="en-US" sz="3200">
                <a:solidFill>
                  <a:schemeClr val="dk1"/>
                </a:solidFill>
                <a:latin typeface="Arial"/>
                <a:ea typeface="Arial"/>
                <a:cs typeface="Arial"/>
                <a:sym typeface="Arial"/>
              </a:rPr>
              <a:t>WDM is an analog multiplexing  technique to combine optical signals.</a:t>
            </a:r>
            <a:endParaRPr sz="3200">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0"/>
          <p:cNvSpPr txBox="1"/>
          <p:nvPr>
            <p:ph type="title"/>
          </p:nvPr>
        </p:nvSpPr>
        <p:spPr>
          <a:xfrm>
            <a:off x="1158373" y="1133347"/>
            <a:ext cx="824166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6.11	</a:t>
            </a:r>
            <a:r>
              <a:rPr i="1" lang="en-US" sz="2000">
                <a:latin typeface="Times New Roman"/>
                <a:ea typeface="Times New Roman"/>
                <a:cs typeface="Times New Roman"/>
                <a:sym typeface="Times New Roman"/>
              </a:rPr>
              <a:t>Prisms in wavelength-division multiplexing and demultiplexing</a:t>
            </a:r>
            <a:endParaRPr sz="2000">
              <a:latin typeface="Times New Roman"/>
              <a:ea typeface="Times New Roman"/>
              <a:cs typeface="Times New Roman"/>
              <a:sym typeface="Times New Roman"/>
            </a:endParaRPr>
          </a:p>
        </p:txBody>
      </p:sp>
      <p:sp>
        <p:nvSpPr>
          <p:cNvPr id="377" name="Google Shape;377;p40"/>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378" name="Google Shape;378;p40"/>
          <p:cNvSpPr/>
          <p:nvPr/>
        </p:nvSpPr>
        <p:spPr>
          <a:xfrm>
            <a:off x="1079500" y="2181225"/>
            <a:ext cx="8401050" cy="19400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79" name="Google Shape;379;p40"/>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80" name="Google Shape;380;p40"/>
          <p:cNvSpPr txBox="1"/>
          <p:nvPr/>
        </p:nvSpPr>
        <p:spPr>
          <a:xfrm>
            <a:off x="1155700" y="5000625"/>
            <a:ext cx="8686800" cy="138499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dk1"/>
                </a:solidFill>
                <a:latin typeface="Times New Roman"/>
                <a:ea typeface="Times New Roman"/>
                <a:cs typeface="Times New Roman"/>
                <a:sym typeface="Times New Roman"/>
              </a:rPr>
              <a:t>One application of WDM is the SONET network, in which multiple optical fiber lines are multiplexed and demultiplexed.</a:t>
            </a:r>
            <a:endParaRPr sz="2800">
              <a:solidFill>
                <a:schemeClr val="dk1"/>
              </a:solidFill>
              <a:latin typeface="Times New Roman"/>
              <a:ea typeface="Times New Roman"/>
              <a:cs typeface="Times New Roman"/>
              <a:sym typeface="Times New Roman"/>
            </a:endParaRPr>
          </a:p>
        </p:txBody>
      </p:sp>
      <p:sp>
        <p:nvSpPr>
          <p:cNvPr id="381" name="Google Shape;381;p4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p>
            <a:pPr indent="0" lvl="0" marL="0" rtl="0" algn="l">
              <a:spcBef>
                <a:spcPts val="0"/>
              </a:spcBef>
              <a:spcAft>
                <a:spcPts val="0"/>
              </a:spcAft>
              <a:buClr>
                <a:schemeClr val="dk2"/>
              </a:buClr>
              <a:buSzPts val="4600"/>
              <a:buFont typeface="Libre Franklin"/>
              <a:buNone/>
            </a:pPr>
            <a:r>
              <a:rPr b="1" lang="en-US"/>
              <a:t>Time-division multiplexing</a:t>
            </a:r>
            <a:endParaRPr b="1"/>
          </a:p>
        </p:txBody>
      </p:sp>
      <p:sp>
        <p:nvSpPr>
          <p:cNvPr id="387" name="Google Shape;387;p41"/>
          <p:cNvSpPr txBox="1"/>
          <p:nvPr/>
        </p:nvSpPr>
        <p:spPr>
          <a:xfrm>
            <a:off x="622300" y="1800225"/>
            <a:ext cx="9525000" cy="3970318"/>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Time-division multiplexing (TDM) is a digital process that allows several connections to share the high bandwidth of a link.</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Instead of sharing a portion of the bandwidth as in FDM, time is shared. </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Each connection occupies a portion of time in the link. </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Note that the same link is used as in FDM; here, however, the link is shown sectioned by time rather than by frequency. </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In the figure, portions of signals 1, 2, 3, and 4 occupy the link sequentially.</a:t>
            </a:r>
            <a:endParaRPr sz="2800">
              <a:solidFill>
                <a:schemeClr val="dk1"/>
              </a:solidFill>
              <a:latin typeface="Libre Baskerville"/>
              <a:ea typeface="Libre Baskerville"/>
              <a:cs typeface="Libre Baskerville"/>
              <a:sym typeface="Libre Baskerville"/>
            </a:endParaRPr>
          </a:p>
        </p:txBody>
      </p:sp>
      <p:sp>
        <p:nvSpPr>
          <p:cNvPr id="388" name="Google Shape;388;p4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389" name="Google Shape;389;p4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42"/>
          <p:cNvSpPr txBox="1"/>
          <p:nvPr>
            <p:ph type="title"/>
          </p:nvPr>
        </p:nvSpPr>
        <p:spPr>
          <a:xfrm>
            <a:off x="1158373" y="1133347"/>
            <a:ext cx="220662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6.12	</a:t>
            </a:r>
            <a:r>
              <a:rPr i="1" lang="en-US" sz="2000">
                <a:latin typeface="Times New Roman"/>
                <a:ea typeface="Times New Roman"/>
                <a:cs typeface="Times New Roman"/>
                <a:sym typeface="Times New Roman"/>
              </a:rPr>
              <a:t>TDM</a:t>
            </a:r>
            <a:endParaRPr sz="2000">
              <a:latin typeface="Times New Roman"/>
              <a:ea typeface="Times New Roman"/>
              <a:cs typeface="Times New Roman"/>
              <a:sym typeface="Times New Roman"/>
            </a:endParaRPr>
          </a:p>
        </p:txBody>
      </p:sp>
      <p:sp>
        <p:nvSpPr>
          <p:cNvPr id="395" name="Google Shape;395;p42"/>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396" name="Google Shape;396;p42"/>
          <p:cNvSpPr/>
          <p:nvPr/>
        </p:nvSpPr>
        <p:spPr>
          <a:xfrm>
            <a:off x="1329575" y="2494026"/>
            <a:ext cx="7979664" cy="30365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97" name="Google Shape;397;p42"/>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398" name="Google Shape;398;p4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6"/>
          <p:cNvSpPr/>
          <p:nvPr/>
        </p:nvSpPr>
        <p:spPr>
          <a:xfrm>
            <a:off x="1232039" y="1720595"/>
            <a:ext cx="1143000" cy="342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25" name="Google Shape;125;p16"/>
          <p:cNvSpPr txBox="1"/>
          <p:nvPr>
            <p:ph type="title"/>
          </p:nvPr>
        </p:nvSpPr>
        <p:spPr>
          <a:xfrm>
            <a:off x="1444129" y="1647826"/>
            <a:ext cx="717550" cy="443711"/>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FF0000"/>
              </a:buClr>
              <a:buSzPts val="2800"/>
              <a:buFont typeface="Times New Roman"/>
              <a:buNone/>
            </a:pPr>
            <a:r>
              <a:rPr i="1" lang="en-US" sz="2800">
                <a:solidFill>
                  <a:srgbClr val="FF0000"/>
                </a:solidFill>
                <a:latin typeface="Times New Roman"/>
                <a:ea typeface="Times New Roman"/>
                <a:cs typeface="Times New Roman"/>
                <a:sym typeface="Times New Roman"/>
              </a:rPr>
              <a:t>Note</a:t>
            </a:r>
            <a:endParaRPr sz="2800">
              <a:latin typeface="Times New Roman"/>
              <a:ea typeface="Times New Roman"/>
              <a:cs typeface="Times New Roman"/>
              <a:sym typeface="Times New Roman"/>
            </a:endParaRPr>
          </a:p>
        </p:txBody>
      </p:sp>
      <p:grpSp>
        <p:nvGrpSpPr>
          <p:cNvPr id="126" name="Google Shape;126;p16"/>
          <p:cNvGrpSpPr/>
          <p:nvPr/>
        </p:nvGrpSpPr>
        <p:grpSpPr>
          <a:xfrm>
            <a:off x="774839" y="2028825"/>
            <a:ext cx="9144000" cy="3897261"/>
            <a:chOff x="774839" y="2062733"/>
            <a:chExt cx="9144000" cy="3863353"/>
          </a:xfrm>
        </p:grpSpPr>
        <p:sp>
          <p:nvSpPr>
            <p:cNvPr id="127" name="Google Shape;127;p16"/>
            <p:cNvSpPr/>
            <p:nvPr/>
          </p:nvSpPr>
          <p:spPr>
            <a:xfrm>
              <a:off x="774839" y="2062733"/>
              <a:ext cx="9144000" cy="858519"/>
            </a:xfrm>
            <a:custGeom>
              <a:rect b="b" l="l" r="r" t="t"/>
              <a:pathLst>
                <a:path extrusionOk="0" h="858519" w="9144000">
                  <a:moveTo>
                    <a:pt x="9144000" y="858011"/>
                  </a:moveTo>
                  <a:lnTo>
                    <a:pt x="9144000" y="0"/>
                  </a:lnTo>
                  <a:lnTo>
                    <a:pt x="0" y="0"/>
                  </a:lnTo>
                  <a:lnTo>
                    <a:pt x="0" y="858012"/>
                  </a:lnTo>
                  <a:lnTo>
                    <a:pt x="9144000" y="858011"/>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28" name="Google Shape;128;p16"/>
            <p:cNvSpPr/>
            <p:nvPr/>
          </p:nvSpPr>
          <p:spPr>
            <a:xfrm>
              <a:off x="1232039" y="22920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29" name="Google Shape;129;p16"/>
            <p:cNvSpPr/>
            <p:nvPr/>
          </p:nvSpPr>
          <p:spPr>
            <a:xfrm>
              <a:off x="1270139" y="2422397"/>
              <a:ext cx="8077200" cy="498475"/>
            </a:xfrm>
            <a:custGeom>
              <a:rect b="b" l="l" r="r" t="t"/>
              <a:pathLst>
                <a:path extrusionOk="0" h="498475" w="8077200">
                  <a:moveTo>
                    <a:pt x="8077200" y="498348"/>
                  </a:moveTo>
                  <a:lnTo>
                    <a:pt x="8077200" y="0"/>
                  </a:lnTo>
                  <a:lnTo>
                    <a:pt x="0" y="0"/>
                  </a:lnTo>
                  <a:lnTo>
                    <a:pt x="0" y="498348"/>
                  </a:lnTo>
                  <a:lnTo>
                    <a:pt x="8077200" y="498348"/>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30" name="Google Shape;130;p16"/>
            <p:cNvSpPr/>
            <p:nvPr/>
          </p:nvSpPr>
          <p:spPr>
            <a:xfrm>
              <a:off x="1232039" y="2063495"/>
              <a:ext cx="1143000" cy="2240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31" name="Google Shape;131;p16"/>
            <p:cNvSpPr/>
            <p:nvPr/>
          </p:nvSpPr>
          <p:spPr>
            <a:xfrm>
              <a:off x="774839" y="2919996"/>
              <a:ext cx="9144000" cy="858519"/>
            </a:xfrm>
            <a:custGeom>
              <a:rect b="b" l="l" r="r" t="t"/>
              <a:pathLst>
                <a:path extrusionOk="0" h="858520" w="9144000">
                  <a:moveTo>
                    <a:pt x="495300" y="0"/>
                  </a:moveTo>
                  <a:lnTo>
                    <a:pt x="0" y="0"/>
                  </a:lnTo>
                  <a:lnTo>
                    <a:pt x="0" y="858012"/>
                  </a:lnTo>
                  <a:lnTo>
                    <a:pt x="495300" y="858012"/>
                  </a:lnTo>
                  <a:lnTo>
                    <a:pt x="495300" y="0"/>
                  </a:lnTo>
                  <a:close/>
                </a:path>
                <a:path extrusionOk="0" h="858520" w="9144000">
                  <a:moveTo>
                    <a:pt x="9144000" y="0"/>
                  </a:moveTo>
                  <a:lnTo>
                    <a:pt x="8572500" y="0"/>
                  </a:lnTo>
                  <a:lnTo>
                    <a:pt x="8572500" y="858012"/>
                  </a:lnTo>
                  <a:lnTo>
                    <a:pt x="9144000" y="858012"/>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32" name="Google Shape;132;p16"/>
            <p:cNvSpPr/>
            <p:nvPr/>
          </p:nvSpPr>
          <p:spPr>
            <a:xfrm>
              <a:off x="1270139" y="2919983"/>
              <a:ext cx="8077200" cy="858519"/>
            </a:xfrm>
            <a:custGeom>
              <a:rect b="b" l="l" r="r" t="t"/>
              <a:pathLst>
                <a:path extrusionOk="0" h="858520" w="8077200">
                  <a:moveTo>
                    <a:pt x="8077200" y="858012"/>
                  </a:moveTo>
                  <a:lnTo>
                    <a:pt x="8077200" y="0"/>
                  </a:lnTo>
                  <a:lnTo>
                    <a:pt x="0" y="0"/>
                  </a:lnTo>
                  <a:lnTo>
                    <a:pt x="0" y="858012"/>
                  </a:lnTo>
                  <a:lnTo>
                    <a:pt x="8077200" y="858012"/>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33" name="Google Shape;133;p16"/>
            <p:cNvSpPr/>
            <p:nvPr/>
          </p:nvSpPr>
          <p:spPr>
            <a:xfrm>
              <a:off x="774839" y="3777246"/>
              <a:ext cx="9144000" cy="858519"/>
            </a:xfrm>
            <a:custGeom>
              <a:rect b="b" l="l" r="r" t="t"/>
              <a:pathLst>
                <a:path extrusionOk="0" h="858520" w="9144000">
                  <a:moveTo>
                    <a:pt x="495300" y="0"/>
                  </a:moveTo>
                  <a:lnTo>
                    <a:pt x="0" y="0"/>
                  </a:lnTo>
                  <a:lnTo>
                    <a:pt x="0" y="858012"/>
                  </a:lnTo>
                  <a:lnTo>
                    <a:pt x="495300" y="858012"/>
                  </a:lnTo>
                  <a:lnTo>
                    <a:pt x="495300" y="0"/>
                  </a:lnTo>
                  <a:close/>
                </a:path>
                <a:path extrusionOk="0" h="858520" w="9144000">
                  <a:moveTo>
                    <a:pt x="9144000" y="0"/>
                  </a:moveTo>
                  <a:lnTo>
                    <a:pt x="8572500" y="0"/>
                  </a:lnTo>
                  <a:lnTo>
                    <a:pt x="8572500" y="858012"/>
                  </a:lnTo>
                  <a:lnTo>
                    <a:pt x="9144000" y="858012"/>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34" name="Google Shape;134;p16"/>
            <p:cNvSpPr/>
            <p:nvPr/>
          </p:nvSpPr>
          <p:spPr>
            <a:xfrm>
              <a:off x="1270139" y="3777246"/>
              <a:ext cx="8077200" cy="2148840"/>
            </a:xfrm>
            <a:custGeom>
              <a:rect b="b" l="l" r="r" t="t"/>
              <a:pathLst>
                <a:path extrusionOk="0" h="2148840" w="8077200">
                  <a:moveTo>
                    <a:pt x="8077200" y="0"/>
                  </a:moveTo>
                  <a:lnTo>
                    <a:pt x="0" y="0"/>
                  </a:lnTo>
                  <a:lnTo>
                    <a:pt x="0" y="857250"/>
                  </a:lnTo>
                  <a:lnTo>
                    <a:pt x="0" y="858012"/>
                  </a:lnTo>
                  <a:lnTo>
                    <a:pt x="0" y="1714500"/>
                  </a:lnTo>
                  <a:lnTo>
                    <a:pt x="0" y="1715262"/>
                  </a:lnTo>
                  <a:lnTo>
                    <a:pt x="0" y="2148840"/>
                  </a:lnTo>
                  <a:lnTo>
                    <a:pt x="8077200" y="2148840"/>
                  </a:lnTo>
                  <a:lnTo>
                    <a:pt x="8077200" y="1715262"/>
                  </a:lnTo>
                  <a:lnTo>
                    <a:pt x="8077200" y="1714500"/>
                  </a:lnTo>
                  <a:lnTo>
                    <a:pt x="8077200" y="858012"/>
                  </a:lnTo>
                  <a:lnTo>
                    <a:pt x="8077200" y="857250"/>
                  </a:lnTo>
                  <a:lnTo>
                    <a:pt x="8077200" y="0"/>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135" name="Google Shape;135;p16"/>
          <p:cNvSpPr txBox="1"/>
          <p:nvPr/>
        </p:nvSpPr>
        <p:spPr>
          <a:xfrm>
            <a:off x="1521841" y="2562225"/>
            <a:ext cx="7573645" cy="2966838"/>
          </a:xfrm>
          <a:prstGeom prst="rect">
            <a:avLst/>
          </a:prstGeom>
          <a:noFill/>
          <a:ln>
            <a:noFill/>
          </a:ln>
        </p:spPr>
        <p:txBody>
          <a:bodyPr anchorCtr="0" anchor="t" bIns="0" lIns="0" spcFirstLastPara="1" rIns="0" wrap="square" tIns="12050">
            <a:spAutoFit/>
          </a:bodyPr>
          <a:lstStyle/>
          <a:p>
            <a:pPr indent="0" lvl="0" marL="12700" marR="5080" rtl="0" algn="ctr">
              <a:lnSpc>
                <a:spcPct val="100000"/>
              </a:lnSpc>
              <a:spcBef>
                <a:spcPts val="0"/>
              </a:spcBef>
              <a:spcAft>
                <a:spcPts val="0"/>
              </a:spcAft>
              <a:buNone/>
            </a:pPr>
            <a:r>
              <a:rPr b="1" lang="en-US" sz="3200">
                <a:solidFill>
                  <a:schemeClr val="dk1"/>
                </a:solidFill>
                <a:latin typeface="Arial"/>
                <a:ea typeface="Arial"/>
                <a:cs typeface="Arial"/>
                <a:sym typeface="Arial"/>
              </a:rPr>
              <a:t>Bandwidth utilization is the wise use of  available bandwidth to achieve  specific goals.</a:t>
            </a:r>
            <a:endParaRPr sz="3300">
              <a:solidFill>
                <a:schemeClr val="dk1"/>
              </a:solidFill>
              <a:latin typeface="Arial"/>
              <a:ea typeface="Arial"/>
              <a:cs typeface="Arial"/>
              <a:sym typeface="Arial"/>
            </a:endParaRPr>
          </a:p>
          <a:p>
            <a:pPr indent="0" lvl="0" marL="21590" marR="13334" rtl="0" algn="ctr">
              <a:lnSpc>
                <a:spcPct val="100000"/>
              </a:lnSpc>
              <a:spcBef>
                <a:spcPts val="0"/>
              </a:spcBef>
              <a:spcAft>
                <a:spcPts val="0"/>
              </a:spcAft>
              <a:buNone/>
            </a:pPr>
            <a:r>
              <a:rPr b="1" lang="en-US" sz="3200">
                <a:solidFill>
                  <a:schemeClr val="dk1"/>
                </a:solidFill>
                <a:latin typeface="Arial"/>
                <a:ea typeface="Arial"/>
                <a:cs typeface="Arial"/>
                <a:sym typeface="Arial"/>
              </a:rPr>
              <a:t>Efficiency can be achieved by  multiplexing; privacy and anti-jamming  can be achieved by spreading.</a:t>
            </a:r>
            <a:endParaRPr sz="3200">
              <a:solidFill>
                <a:schemeClr val="dk1"/>
              </a:solidFill>
              <a:latin typeface="Arial"/>
              <a:ea typeface="Arial"/>
              <a:cs typeface="Arial"/>
              <a:sym typeface="Arial"/>
            </a:endParaRPr>
          </a:p>
        </p:txBody>
      </p:sp>
      <p:sp>
        <p:nvSpPr>
          <p:cNvPr id="136" name="Google Shape;136;p16"/>
          <p:cNvSpPr/>
          <p:nvPr/>
        </p:nvSpPr>
        <p:spPr>
          <a:xfrm>
            <a:off x="1234325" y="60258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37" name="Google Shape;137;p16"/>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38" name="Google Shape;138;p1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grpSp>
        <p:nvGrpSpPr>
          <p:cNvPr id="403" name="Google Shape;403;p43"/>
          <p:cNvGrpSpPr/>
          <p:nvPr/>
        </p:nvGrpSpPr>
        <p:grpSpPr>
          <a:xfrm>
            <a:off x="1232039" y="2253995"/>
            <a:ext cx="8153400" cy="667258"/>
            <a:chOff x="1232039" y="2253995"/>
            <a:chExt cx="8153400" cy="667258"/>
          </a:xfrm>
        </p:grpSpPr>
        <p:sp>
          <p:nvSpPr>
            <p:cNvPr id="404" name="Google Shape;404;p43"/>
            <p:cNvSpPr/>
            <p:nvPr/>
          </p:nvSpPr>
          <p:spPr>
            <a:xfrm>
              <a:off x="1232039" y="2859023"/>
              <a:ext cx="8153400" cy="62230"/>
            </a:xfrm>
            <a:custGeom>
              <a:rect b="b" l="l" r="r" t="t"/>
              <a:pathLst>
                <a:path extrusionOk="0" h="62230" w="8153400">
                  <a:moveTo>
                    <a:pt x="8153400" y="61722"/>
                  </a:moveTo>
                  <a:lnTo>
                    <a:pt x="8153400" y="0"/>
                  </a:lnTo>
                  <a:lnTo>
                    <a:pt x="0" y="0"/>
                  </a:lnTo>
                  <a:lnTo>
                    <a:pt x="0" y="61722"/>
                  </a:lnTo>
                  <a:lnTo>
                    <a:pt x="8153400" y="61722"/>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05" name="Google Shape;405;p43"/>
            <p:cNvSpPr/>
            <p:nvPr/>
          </p:nvSpPr>
          <p:spPr>
            <a:xfrm>
              <a:off x="1232039" y="2253995"/>
              <a:ext cx="1143000" cy="566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406" name="Google Shape;406;p43"/>
          <p:cNvSpPr txBox="1"/>
          <p:nvPr/>
        </p:nvSpPr>
        <p:spPr>
          <a:xfrm>
            <a:off x="1444129" y="2274824"/>
            <a:ext cx="717550"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Note</a:t>
            </a:r>
            <a:endParaRPr sz="2800">
              <a:solidFill>
                <a:schemeClr val="dk1"/>
              </a:solidFill>
              <a:latin typeface="Times New Roman"/>
              <a:ea typeface="Times New Roman"/>
              <a:cs typeface="Times New Roman"/>
              <a:sym typeface="Times New Roman"/>
            </a:endParaRPr>
          </a:p>
        </p:txBody>
      </p:sp>
      <p:sp>
        <p:nvSpPr>
          <p:cNvPr id="407" name="Google Shape;407;p43"/>
          <p:cNvSpPr/>
          <p:nvPr/>
        </p:nvSpPr>
        <p:spPr>
          <a:xfrm>
            <a:off x="1232039" y="2919983"/>
            <a:ext cx="8153400" cy="15240"/>
          </a:xfrm>
          <a:custGeom>
            <a:rect b="b" l="l" r="r" t="t"/>
            <a:pathLst>
              <a:path extrusionOk="0" h="15239" w="8153400">
                <a:moveTo>
                  <a:pt x="8153400" y="15239"/>
                </a:moveTo>
                <a:lnTo>
                  <a:pt x="8153400" y="0"/>
                </a:lnTo>
                <a:lnTo>
                  <a:pt x="0" y="0"/>
                </a:lnTo>
                <a:lnTo>
                  <a:pt x="0" y="15240"/>
                </a:lnTo>
                <a:lnTo>
                  <a:pt x="8153400" y="15239"/>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08" name="Google Shape;408;p43"/>
          <p:cNvSpPr txBox="1"/>
          <p:nvPr/>
        </p:nvSpPr>
        <p:spPr>
          <a:xfrm>
            <a:off x="1555114" y="3550530"/>
            <a:ext cx="7508240" cy="454025"/>
          </a:xfrm>
          <a:prstGeom prst="rect">
            <a:avLst/>
          </a:prstGeom>
          <a:noFill/>
          <a:ln>
            <a:noFill/>
          </a:ln>
        </p:spPr>
        <p:txBody>
          <a:bodyPr anchorCtr="0" anchor="t" bIns="0" lIns="0" spcFirstLastPara="1" rIns="0" wrap="square" tIns="0">
            <a:spAutoFit/>
          </a:bodyPr>
          <a:lstStyle/>
          <a:p>
            <a:pPr indent="0" lvl="0" marL="0" marR="0" rtl="0" algn="l">
              <a:lnSpc>
                <a:spcPct val="110468"/>
              </a:lnSpc>
              <a:spcBef>
                <a:spcPts val="0"/>
              </a:spcBef>
              <a:spcAft>
                <a:spcPts val="0"/>
              </a:spcAft>
              <a:buNone/>
            </a:pPr>
            <a:r>
              <a:rPr b="1" lang="en-US" sz="3200">
                <a:solidFill>
                  <a:schemeClr val="dk1"/>
                </a:solidFill>
                <a:latin typeface="Arial"/>
                <a:ea typeface="Arial"/>
                <a:cs typeface="Arial"/>
                <a:sym typeface="Arial"/>
              </a:rPr>
              <a:t>TDM is a digital multiplexing technique</a:t>
            </a:r>
            <a:endParaRPr sz="3200">
              <a:solidFill>
                <a:schemeClr val="dk1"/>
              </a:solidFill>
              <a:latin typeface="Arial"/>
              <a:ea typeface="Arial"/>
              <a:cs typeface="Arial"/>
              <a:sym typeface="Arial"/>
            </a:endParaRPr>
          </a:p>
        </p:txBody>
      </p:sp>
      <p:sp>
        <p:nvSpPr>
          <p:cNvPr id="409" name="Google Shape;409;p43"/>
          <p:cNvSpPr/>
          <p:nvPr/>
        </p:nvSpPr>
        <p:spPr>
          <a:xfrm>
            <a:off x="774839" y="3777234"/>
            <a:ext cx="495300" cy="858519"/>
          </a:xfrm>
          <a:custGeom>
            <a:rect b="b" l="l" r="r" t="t"/>
            <a:pathLst>
              <a:path extrusionOk="0" h="858520" w="495300">
                <a:moveTo>
                  <a:pt x="0" y="858012"/>
                </a:moveTo>
                <a:lnTo>
                  <a:pt x="495299" y="858012"/>
                </a:lnTo>
                <a:lnTo>
                  <a:pt x="495299" y="0"/>
                </a:lnTo>
                <a:lnTo>
                  <a:pt x="0" y="0"/>
                </a:lnTo>
                <a:lnTo>
                  <a:pt x="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10" name="Google Shape;410;p43"/>
          <p:cNvSpPr/>
          <p:nvPr/>
        </p:nvSpPr>
        <p:spPr>
          <a:xfrm>
            <a:off x="9347339" y="3777234"/>
            <a:ext cx="571500" cy="858519"/>
          </a:xfrm>
          <a:custGeom>
            <a:rect b="b" l="l" r="r" t="t"/>
            <a:pathLst>
              <a:path extrusionOk="0" h="858520" w="571500">
                <a:moveTo>
                  <a:pt x="0" y="858012"/>
                </a:moveTo>
                <a:lnTo>
                  <a:pt x="571500" y="858012"/>
                </a:lnTo>
                <a:lnTo>
                  <a:pt x="571500" y="0"/>
                </a:lnTo>
                <a:lnTo>
                  <a:pt x="0" y="0"/>
                </a:lnTo>
                <a:lnTo>
                  <a:pt x="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11" name="Google Shape;411;p43"/>
          <p:cNvSpPr txBox="1"/>
          <p:nvPr/>
        </p:nvSpPr>
        <p:spPr>
          <a:xfrm>
            <a:off x="1270139" y="2989326"/>
            <a:ext cx="8077200" cy="2092881"/>
          </a:xfrm>
          <a:prstGeom prst="rect">
            <a:avLst/>
          </a:prstGeom>
          <a:solidFill>
            <a:srgbClr val="99FF33"/>
          </a:solidFill>
          <a:ln>
            <a:noFill/>
          </a:ln>
        </p:spPr>
        <p:txBody>
          <a:bodyPr anchorCtr="0" anchor="t" bIns="0" lIns="0" spcFirstLastPara="1" rIns="0" wrap="square" tIns="0">
            <a:spAutoFit/>
          </a:bodyPr>
          <a:lstStyle/>
          <a:p>
            <a:pPr indent="178435" lvl="0" marL="916939" marR="910589" rtl="0" algn="just">
              <a:lnSpc>
                <a:spcPct val="100000"/>
              </a:lnSpc>
              <a:spcBef>
                <a:spcPts val="0"/>
              </a:spcBef>
              <a:spcAft>
                <a:spcPts val="0"/>
              </a:spcAft>
              <a:buNone/>
            </a:pPr>
            <a:r>
              <a:rPr b="1" lang="en-US" sz="3600">
                <a:solidFill>
                  <a:schemeClr val="dk1"/>
                </a:solidFill>
                <a:latin typeface="Libre Baskerville"/>
                <a:ea typeface="Libre Baskerville"/>
                <a:cs typeface="Libre Baskerville"/>
                <a:sym typeface="Libre Baskerville"/>
              </a:rPr>
              <a:t>TDM is a digital multiplexing technique </a:t>
            </a:r>
            <a:r>
              <a:rPr b="1" lang="en-US" sz="3200">
                <a:solidFill>
                  <a:schemeClr val="dk1"/>
                </a:solidFill>
                <a:latin typeface="Arial"/>
                <a:ea typeface="Arial"/>
                <a:cs typeface="Arial"/>
                <a:sym typeface="Arial"/>
              </a:rPr>
              <a:t>for combining several low-rate  channels into one high-rate one.</a:t>
            </a:r>
            <a:endParaRPr sz="3200">
              <a:solidFill>
                <a:schemeClr val="dk1"/>
              </a:solidFill>
              <a:latin typeface="Arial"/>
              <a:ea typeface="Arial"/>
              <a:cs typeface="Arial"/>
              <a:sym typeface="Arial"/>
            </a:endParaRPr>
          </a:p>
        </p:txBody>
      </p:sp>
      <p:sp>
        <p:nvSpPr>
          <p:cNvPr id="412" name="Google Shape;412;p43"/>
          <p:cNvSpPr/>
          <p:nvPr/>
        </p:nvSpPr>
        <p:spPr>
          <a:xfrm>
            <a:off x="1234325" y="5068823"/>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4"/>
          <p:cNvSpPr txBox="1"/>
          <p:nvPr>
            <p:ph type="title"/>
          </p:nvPr>
        </p:nvSpPr>
        <p:spPr>
          <a:xfrm>
            <a:off x="1069340" y="302866"/>
            <a:ext cx="9089390" cy="887760"/>
          </a:xfrm>
          <a:prstGeom prst="rect">
            <a:avLst/>
          </a:prstGeom>
          <a:noFill/>
          <a:ln>
            <a:noFill/>
          </a:ln>
        </p:spPr>
        <p:txBody>
          <a:bodyPr anchorCtr="0" anchor="b" bIns="104300" lIns="104300" spcFirstLastPara="1" rIns="104300" wrap="square" tIns="52150">
            <a:normAutofit/>
          </a:bodyPr>
          <a:lstStyle/>
          <a:p>
            <a:pPr indent="0" lvl="0" marL="0" rtl="0" algn="l">
              <a:spcBef>
                <a:spcPts val="0"/>
              </a:spcBef>
              <a:spcAft>
                <a:spcPts val="0"/>
              </a:spcAft>
              <a:buClr>
                <a:schemeClr val="dk2"/>
              </a:buClr>
              <a:buSzPts val="4600"/>
              <a:buFont typeface="Libre Franklin"/>
              <a:buNone/>
            </a:pPr>
            <a:r>
              <a:rPr b="1" lang="en-US"/>
              <a:t>Synchronous TDM</a:t>
            </a:r>
            <a:endParaRPr b="1"/>
          </a:p>
        </p:txBody>
      </p:sp>
      <p:sp>
        <p:nvSpPr>
          <p:cNvPr id="418" name="Google Shape;418;p44"/>
          <p:cNvSpPr txBox="1"/>
          <p:nvPr>
            <p:ph idx="1" type="body"/>
          </p:nvPr>
        </p:nvSpPr>
        <p:spPr>
          <a:xfrm>
            <a:off x="469900" y="1266825"/>
            <a:ext cx="9982200" cy="5638800"/>
          </a:xfrm>
          <a:prstGeom prst="rect">
            <a:avLst/>
          </a:prstGeom>
          <a:noFill/>
          <a:ln>
            <a:noFill/>
          </a:ln>
        </p:spPr>
        <p:txBody>
          <a:bodyPr anchorCtr="0" anchor="t" bIns="52150" lIns="104300" spcFirstLastPara="1" rIns="104300" wrap="square" tIns="52150">
            <a:normAutofit fontScale="92500" lnSpcReduction="10000"/>
          </a:bodyPr>
          <a:lstStyle/>
          <a:p>
            <a:pPr indent="0" lvl="0" marL="0" rtl="0" algn="just">
              <a:spcBef>
                <a:spcPts val="0"/>
              </a:spcBef>
              <a:spcAft>
                <a:spcPts val="0"/>
              </a:spcAft>
              <a:buSzPct val="85000"/>
              <a:buNone/>
            </a:pPr>
            <a:r>
              <a:rPr lang="en-US" sz="2400"/>
              <a:t>In synchronous TDM, each input connection has an allotment in the output even if it is not sending data.</a:t>
            </a:r>
            <a:endParaRPr/>
          </a:p>
          <a:p>
            <a:pPr indent="-119824" lvl="0" marL="0" rtl="0" algn="just">
              <a:spcBef>
                <a:spcPts val="662"/>
              </a:spcBef>
              <a:spcAft>
                <a:spcPts val="0"/>
              </a:spcAft>
              <a:buSzPct val="85000"/>
              <a:buChar char="⚫"/>
            </a:pPr>
            <a:r>
              <a:rPr lang="en-US" sz="2400"/>
              <a:t> In synchronous TDM, a round of data units from each input connection is collected into a frame. </a:t>
            </a:r>
            <a:endParaRPr/>
          </a:p>
          <a:p>
            <a:pPr indent="-119824" lvl="0" marL="0" rtl="0" algn="just">
              <a:spcBef>
                <a:spcPts val="662"/>
              </a:spcBef>
              <a:spcAft>
                <a:spcPts val="0"/>
              </a:spcAft>
              <a:buSzPct val="85000"/>
              <a:buChar char="⚫"/>
            </a:pPr>
            <a:r>
              <a:rPr lang="en-US" sz="2400"/>
              <a:t>If we have n connections, a frame is divided into n time slots and one slot is allocated for each unit, one for each input line</a:t>
            </a:r>
            <a:endParaRPr/>
          </a:p>
          <a:p>
            <a:pPr indent="-119824" lvl="0" marL="0" rtl="0" algn="just">
              <a:spcBef>
                <a:spcPts val="662"/>
              </a:spcBef>
              <a:spcAft>
                <a:spcPts val="0"/>
              </a:spcAft>
              <a:buSzPct val="85000"/>
              <a:buChar char="⚫"/>
            </a:pPr>
            <a:r>
              <a:rPr lang="en-US" sz="2400"/>
              <a:t> If the duration of the input unit is T, the duration of each slot is T/n and the duration of each frame is T. </a:t>
            </a:r>
            <a:endParaRPr/>
          </a:p>
          <a:p>
            <a:pPr indent="-119824" lvl="0" marL="0" rtl="0" algn="just">
              <a:spcBef>
                <a:spcPts val="662"/>
              </a:spcBef>
              <a:spcAft>
                <a:spcPts val="0"/>
              </a:spcAft>
              <a:buSzPct val="85000"/>
              <a:buChar char="⚫"/>
            </a:pPr>
            <a:r>
              <a:rPr lang="en-US" sz="2400"/>
              <a:t>The data rate of the output link must be n times the data rate of a connection to guarantee the flow of data.</a:t>
            </a:r>
            <a:endParaRPr/>
          </a:p>
          <a:p>
            <a:pPr indent="-119824" lvl="0" marL="0" rtl="0" algn="just">
              <a:spcBef>
                <a:spcPts val="662"/>
              </a:spcBef>
              <a:spcAft>
                <a:spcPts val="0"/>
              </a:spcAft>
              <a:buSzPct val="85000"/>
              <a:buChar char="⚫"/>
            </a:pPr>
            <a:r>
              <a:rPr lang="en-US" sz="2400"/>
              <a:t> In Figure 6.13, the data rate of the link is 3 times the data rate of a connection; likewise, the duration of a unit on a connection is 3 times that of the time slot (duration of a unit on the link).</a:t>
            </a:r>
            <a:endParaRPr/>
          </a:p>
          <a:p>
            <a:pPr indent="-119824" lvl="0" marL="0" rtl="0" algn="just">
              <a:spcBef>
                <a:spcPts val="662"/>
              </a:spcBef>
              <a:spcAft>
                <a:spcPts val="0"/>
              </a:spcAft>
              <a:buSzPct val="85000"/>
              <a:buChar char="⚫"/>
            </a:pPr>
            <a:r>
              <a:rPr lang="en-US" sz="2400"/>
              <a:t> In the figure we represent the data prior to multiplexing as 3 times the size of the data after multiplexing. This is just to convey the idea that each unit is 3 times longer in duration before multiplexing than after. </a:t>
            </a:r>
            <a:endParaRPr sz="2400"/>
          </a:p>
        </p:txBody>
      </p:sp>
      <p:sp>
        <p:nvSpPr>
          <p:cNvPr id="419" name="Google Shape;419;p44"/>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420" name="Google Shape;420;p4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5"/>
          <p:cNvSpPr txBox="1"/>
          <p:nvPr>
            <p:ph type="title"/>
          </p:nvPr>
        </p:nvSpPr>
        <p:spPr>
          <a:xfrm>
            <a:off x="1158373" y="1133347"/>
            <a:ext cx="582803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6.13	</a:t>
            </a:r>
            <a:r>
              <a:rPr i="1" lang="en-US" sz="2000">
                <a:latin typeface="Times New Roman"/>
                <a:ea typeface="Times New Roman"/>
                <a:cs typeface="Times New Roman"/>
                <a:sym typeface="Times New Roman"/>
              </a:rPr>
              <a:t>Synchronous time-division multiplexing</a:t>
            </a:r>
            <a:endParaRPr sz="2000">
              <a:latin typeface="Times New Roman"/>
              <a:ea typeface="Times New Roman"/>
              <a:cs typeface="Times New Roman"/>
              <a:sym typeface="Times New Roman"/>
            </a:endParaRPr>
          </a:p>
        </p:txBody>
      </p:sp>
      <p:sp>
        <p:nvSpPr>
          <p:cNvPr id="426" name="Google Shape;426;p45"/>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427" name="Google Shape;427;p45"/>
          <p:cNvSpPr/>
          <p:nvPr/>
        </p:nvSpPr>
        <p:spPr>
          <a:xfrm>
            <a:off x="1232039" y="2646426"/>
            <a:ext cx="8153400" cy="303656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28" name="Google Shape;428;p45"/>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29" name="Google Shape;429;p4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6"/>
          <p:cNvSpPr/>
          <p:nvPr/>
        </p:nvSpPr>
        <p:spPr>
          <a:xfrm>
            <a:off x="1232039" y="2406395"/>
            <a:ext cx="1143000" cy="5143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35" name="Google Shape;435;p46"/>
          <p:cNvSpPr txBox="1"/>
          <p:nvPr>
            <p:ph type="title"/>
          </p:nvPr>
        </p:nvSpPr>
        <p:spPr>
          <a:xfrm>
            <a:off x="1444129" y="2427224"/>
            <a:ext cx="717550" cy="452755"/>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FF0000"/>
              </a:buClr>
              <a:buSzPts val="2800"/>
              <a:buFont typeface="Times New Roman"/>
              <a:buNone/>
            </a:pPr>
            <a:r>
              <a:rPr i="1" lang="en-US" sz="2800">
                <a:solidFill>
                  <a:srgbClr val="FF0000"/>
                </a:solidFill>
                <a:latin typeface="Times New Roman"/>
                <a:ea typeface="Times New Roman"/>
                <a:cs typeface="Times New Roman"/>
                <a:sym typeface="Times New Roman"/>
              </a:rPr>
              <a:t>Note</a:t>
            </a:r>
            <a:endParaRPr sz="2800">
              <a:latin typeface="Times New Roman"/>
              <a:ea typeface="Times New Roman"/>
              <a:cs typeface="Times New Roman"/>
              <a:sym typeface="Times New Roman"/>
            </a:endParaRPr>
          </a:p>
        </p:txBody>
      </p:sp>
      <p:sp>
        <p:nvSpPr>
          <p:cNvPr id="436" name="Google Shape;436;p46"/>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437" name="Google Shape;437;p46"/>
          <p:cNvSpPr/>
          <p:nvPr/>
        </p:nvSpPr>
        <p:spPr>
          <a:xfrm>
            <a:off x="1232039" y="30540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38" name="Google Shape;438;p46"/>
          <p:cNvSpPr/>
          <p:nvPr/>
        </p:nvSpPr>
        <p:spPr>
          <a:xfrm>
            <a:off x="1270139" y="3184410"/>
            <a:ext cx="8077200" cy="1450975"/>
          </a:xfrm>
          <a:custGeom>
            <a:rect b="b" l="l" r="r" t="t"/>
            <a:pathLst>
              <a:path extrusionOk="0" h="1450975" w="8077200">
                <a:moveTo>
                  <a:pt x="8077200" y="0"/>
                </a:moveTo>
                <a:lnTo>
                  <a:pt x="0" y="0"/>
                </a:lnTo>
                <a:lnTo>
                  <a:pt x="0" y="592836"/>
                </a:lnTo>
                <a:lnTo>
                  <a:pt x="0" y="593598"/>
                </a:lnTo>
                <a:lnTo>
                  <a:pt x="0" y="1450848"/>
                </a:lnTo>
                <a:lnTo>
                  <a:pt x="8077200" y="1450848"/>
                </a:lnTo>
                <a:lnTo>
                  <a:pt x="8077200" y="593598"/>
                </a:lnTo>
                <a:lnTo>
                  <a:pt x="8077200" y="592836"/>
                </a:lnTo>
                <a:lnTo>
                  <a:pt x="8077200" y="0"/>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39" name="Google Shape;439;p46"/>
          <p:cNvSpPr txBox="1"/>
          <p:nvPr/>
        </p:nvSpPr>
        <p:spPr>
          <a:xfrm>
            <a:off x="1270139" y="3184398"/>
            <a:ext cx="8077200" cy="1450340"/>
          </a:xfrm>
          <a:prstGeom prst="rect">
            <a:avLst/>
          </a:prstGeom>
          <a:solidFill>
            <a:srgbClr val="99FF33"/>
          </a:solidFill>
          <a:ln>
            <a:noFill/>
          </a:ln>
        </p:spPr>
        <p:txBody>
          <a:bodyPr anchorCtr="0" anchor="t" bIns="0" lIns="0" spcFirstLastPara="1" rIns="0" wrap="square" tIns="34925">
            <a:spAutoFit/>
          </a:bodyPr>
          <a:lstStyle/>
          <a:p>
            <a:pPr indent="485140" lvl="0" marL="229234" marR="221615" rtl="0" algn="l">
              <a:lnSpc>
                <a:spcPct val="100000"/>
              </a:lnSpc>
              <a:spcBef>
                <a:spcPts val="0"/>
              </a:spcBef>
              <a:spcAft>
                <a:spcPts val="0"/>
              </a:spcAft>
              <a:buNone/>
            </a:pPr>
            <a:r>
              <a:rPr b="1" lang="en-US" sz="3200">
                <a:solidFill>
                  <a:schemeClr val="dk1"/>
                </a:solidFill>
                <a:latin typeface="Arial"/>
                <a:ea typeface="Arial"/>
                <a:cs typeface="Arial"/>
                <a:sym typeface="Arial"/>
              </a:rPr>
              <a:t>In synchronous TDM, the data rate  of the link is </a:t>
            </a:r>
            <a:r>
              <a:rPr b="1" i="1" lang="en-US" sz="3200">
                <a:solidFill>
                  <a:schemeClr val="dk1"/>
                </a:solidFill>
                <a:latin typeface="Arial"/>
                <a:ea typeface="Arial"/>
                <a:cs typeface="Arial"/>
                <a:sym typeface="Arial"/>
              </a:rPr>
              <a:t>n </a:t>
            </a:r>
            <a:r>
              <a:rPr b="1" lang="en-US" sz="3200">
                <a:solidFill>
                  <a:schemeClr val="dk1"/>
                </a:solidFill>
                <a:latin typeface="Arial"/>
                <a:ea typeface="Arial"/>
                <a:cs typeface="Arial"/>
                <a:sym typeface="Arial"/>
              </a:rPr>
              <a:t>times faster, and the unit</a:t>
            </a:r>
            <a:endParaRPr sz="3200">
              <a:solidFill>
                <a:schemeClr val="dk1"/>
              </a:solidFill>
              <a:latin typeface="Arial"/>
              <a:ea typeface="Arial"/>
              <a:cs typeface="Arial"/>
              <a:sym typeface="Arial"/>
            </a:endParaRPr>
          </a:p>
          <a:p>
            <a:pPr indent="0" lvl="0" marL="1434465" marR="0" rtl="0" algn="l">
              <a:lnSpc>
                <a:spcPct val="108281"/>
              </a:lnSpc>
              <a:spcBef>
                <a:spcPts val="0"/>
              </a:spcBef>
              <a:spcAft>
                <a:spcPts val="0"/>
              </a:spcAft>
              <a:buNone/>
            </a:pPr>
            <a:r>
              <a:rPr b="1" lang="en-US" sz="3200">
                <a:solidFill>
                  <a:schemeClr val="dk1"/>
                </a:solidFill>
                <a:latin typeface="Arial"/>
                <a:ea typeface="Arial"/>
                <a:cs typeface="Arial"/>
                <a:sym typeface="Arial"/>
              </a:rPr>
              <a:t>duration is </a:t>
            </a:r>
            <a:r>
              <a:rPr b="1" i="1" lang="en-US" sz="3200">
                <a:solidFill>
                  <a:schemeClr val="dk1"/>
                </a:solidFill>
                <a:latin typeface="Arial"/>
                <a:ea typeface="Arial"/>
                <a:cs typeface="Arial"/>
                <a:sym typeface="Arial"/>
              </a:rPr>
              <a:t>n </a:t>
            </a:r>
            <a:r>
              <a:rPr b="1" lang="en-US" sz="3200">
                <a:solidFill>
                  <a:schemeClr val="dk1"/>
                </a:solidFill>
                <a:latin typeface="Arial"/>
                <a:ea typeface="Arial"/>
                <a:cs typeface="Arial"/>
                <a:sym typeface="Arial"/>
              </a:rPr>
              <a:t>times shorter.</a:t>
            </a:r>
            <a:endParaRPr sz="3200">
              <a:solidFill>
                <a:schemeClr val="dk1"/>
              </a:solidFill>
              <a:latin typeface="Arial"/>
              <a:ea typeface="Arial"/>
              <a:cs typeface="Arial"/>
              <a:sym typeface="Arial"/>
            </a:endParaRPr>
          </a:p>
        </p:txBody>
      </p:sp>
      <p:sp>
        <p:nvSpPr>
          <p:cNvPr id="440" name="Google Shape;440;p46"/>
          <p:cNvSpPr/>
          <p:nvPr/>
        </p:nvSpPr>
        <p:spPr>
          <a:xfrm>
            <a:off x="1232039" y="2920745"/>
            <a:ext cx="1143000" cy="5257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nvGrpSpPr>
          <p:cNvPr id="441" name="Google Shape;441;p46"/>
          <p:cNvGrpSpPr/>
          <p:nvPr/>
        </p:nvGrpSpPr>
        <p:grpSpPr>
          <a:xfrm>
            <a:off x="774839" y="4634484"/>
            <a:ext cx="9144000" cy="858519"/>
            <a:chOff x="774839" y="4634484"/>
            <a:chExt cx="9144000" cy="858519"/>
          </a:xfrm>
        </p:grpSpPr>
        <p:sp>
          <p:nvSpPr>
            <p:cNvPr id="442" name="Google Shape;442;p46"/>
            <p:cNvSpPr/>
            <p:nvPr/>
          </p:nvSpPr>
          <p:spPr>
            <a:xfrm>
              <a:off x="774839" y="4634484"/>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43" name="Google Shape;443;p46"/>
            <p:cNvSpPr/>
            <p:nvPr/>
          </p:nvSpPr>
          <p:spPr>
            <a:xfrm>
              <a:off x="1234325" y="48066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44" name="Google Shape;444;p46"/>
            <p:cNvSpPr/>
            <p:nvPr/>
          </p:nvSpPr>
          <p:spPr>
            <a:xfrm>
              <a:off x="1270139" y="4634484"/>
              <a:ext cx="8077200" cy="104775"/>
            </a:xfrm>
            <a:custGeom>
              <a:rect b="b" l="l" r="r" t="t"/>
              <a:pathLst>
                <a:path extrusionOk="0" h="104775" w="8077200">
                  <a:moveTo>
                    <a:pt x="8077200" y="104394"/>
                  </a:moveTo>
                  <a:lnTo>
                    <a:pt x="8077200" y="0"/>
                  </a:lnTo>
                  <a:lnTo>
                    <a:pt x="0" y="0"/>
                  </a:lnTo>
                  <a:lnTo>
                    <a:pt x="0" y="104394"/>
                  </a:lnTo>
                  <a:lnTo>
                    <a:pt x="8077200" y="104394"/>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445" name="Google Shape;445;p4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47"/>
          <p:cNvSpPr txBox="1"/>
          <p:nvPr>
            <p:ph type="title"/>
          </p:nvPr>
        </p:nvSpPr>
        <p:spPr>
          <a:xfrm>
            <a:off x="1920367" y="371347"/>
            <a:ext cx="4874133" cy="781624"/>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6.5</a:t>
            </a:r>
            <a:endParaRPr/>
          </a:p>
        </p:txBody>
      </p:sp>
      <p:sp>
        <p:nvSpPr>
          <p:cNvPr id="451" name="Google Shape;451;p47"/>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452" name="Google Shape;452;p47"/>
          <p:cNvSpPr txBox="1"/>
          <p:nvPr/>
        </p:nvSpPr>
        <p:spPr>
          <a:xfrm>
            <a:off x="1082173" y="1512824"/>
            <a:ext cx="8528685" cy="4857740"/>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In Figure 6.13, the data rate for each input connection is  1 kbps. If 1 bit at a time is multiplexed (a unit is 1 bit),  what is the duration of (</a:t>
            </a:r>
            <a:r>
              <a:rPr b="1" i="1" lang="en-US" sz="2800">
                <a:solidFill>
                  <a:srgbClr val="FF0000"/>
                </a:solidFill>
                <a:latin typeface="Times New Roman"/>
                <a:ea typeface="Times New Roman"/>
                <a:cs typeface="Times New Roman"/>
                <a:sym typeface="Times New Roman"/>
              </a:rPr>
              <a:t>a</a:t>
            </a:r>
            <a:r>
              <a:rPr b="1" i="1" lang="en-US" sz="2800">
                <a:solidFill>
                  <a:schemeClr val="dk1"/>
                </a:solidFill>
                <a:latin typeface="Times New Roman"/>
                <a:ea typeface="Times New Roman"/>
                <a:cs typeface="Times New Roman"/>
                <a:sym typeface="Times New Roman"/>
              </a:rPr>
              <a:t>) each input slot, (</a:t>
            </a:r>
            <a:r>
              <a:rPr b="1" i="1" lang="en-US" sz="2800">
                <a:solidFill>
                  <a:srgbClr val="FF0000"/>
                </a:solidFill>
                <a:latin typeface="Times New Roman"/>
                <a:ea typeface="Times New Roman"/>
                <a:cs typeface="Times New Roman"/>
                <a:sym typeface="Times New Roman"/>
              </a:rPr>
              <a:t>b</a:t>
            </a:r>
            <a:r>
              <a:rPr b="1" i="1" lang="en-US" sz="2800">
                <a:solidFill>
                  <a:schemeClr val="dk1"/>
                </a:solidFill>
                <a:latin typeface="Times New Roman"/>
                <a:ea typeface="Times New Roman"/>
                <a:cs typeface="Times New Roman"/>
                <a:sym typeface="Times New Roman"/>
              </a:rPr>
              <a:t>) each output  slot, and (</a:t>
            </a:r>
            <a:r>
              <a:rPr b="1" i="1" lang="en-US" sz="2800">
                <a:solidFill>
                  <a:srgbClr val="FF0000"/>
                </a:solidFill>
                <a:latin typeface="Times New Roman"/>
                <a:ea typeface="Times New Roman"/>
                <a:cs typeface="Times New Roman"/>
                <a:sym typeface="Times New Roman"/>
              </a:rPr>
              <a:t>c</a:t>
            </a:r>
            <a:r>
              <a:rPr b="1" i="1" lang="en-US" sz="2800">
                <a:solidFill>
                  <a:schemeClr val="dk1"/>
                </a:solidFill>
                <a:latin typeface="Times New Roman"/>
                <a:ea typeface="Times New Roman"/>
                <a:cs typeface="Times New Roman"/>
                <a:sym typeface="Times New Roman"/>
              </a:rPr>
              <a:t>) each frame?</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50"/>
              </a:spcBef>
              <a:spcAft>
                <a:spcPts val="0"/>
              </a:spcAft>
              <a:buNone/>
            </a:pPr>
            <a:r>
              <a:t/>
            </a:r>
            <a:endParaRPr sz="34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Solution</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We can answer the questions as follows:</a:t>
            </a:r>
            <a:endParaRPr sz="2800">
              <a:solidFill>
                <a:schemeClr val="dk1"/>
              </a:solidFill>
              <a:latin typeface="Times New Roman"/>
              <a:ea typeface="Times New Roman"/>
              <a:cs typeface="Times New Roman"/>
              <a:sym typeface="Times New Roman"/>
            </a:endParaRPr>
          </a:p>
          <a:p>
            <a:pPr indent="-457200" lvl="0" marL="469900" marR="192405"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a.	</a:t>
            </a:r>
            <a:r>
              <a:rPr b="1" i="1" lang="en-US" sz="2800">
                <a:solidFill>
                  <a:schemeClr val="dk1"/>
                </a:solidFill>
                <a:latin typeface="Times New Roman"/>
                <a:ea typeface="Times New Roman"/>
                <a:cs typeface="Times New Roman"/>
                <a:sym typeface="Times New Roman"/>
              </a:rPr>
              <a:t>The data rate of each input connection is 1 kbps. This  means that the bit duration is 1/1000 s or 1 ms. The  duration of the input time slot is 1 ms (same as bit  duration).</a:t>
            </a:r>
            <a:endParaRPr sz="2800">
              <a:solidFill>
                <a:schemeClr val="dk1"/>
              </a:solidFill>
              <a:latin typeface="Times New Roman"/>
              <a:ea typeface="Times New Roman"/>
              <a:cs typeface="Times New Roman"/>
              <a:sym typeface="Times New Roman"/>
            </a:endParaRPr>
          </a:p>
        </p:txBody>
      </p:sp>
      <p:sp>
        <p:nvSpPr>
          <p:cNvPr id="453" name="Google Shape;453;p4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48"/>
          <p:cNvSpPr txBox="1"/>
          <p:nvPr>
            <p:ph type="title"/>
          </p:nvPr>
        </p:nvSpPr>
        <p:spPr>
          <a:xfrm>
            <a:off x="1920367" y="371347"/>
            <a:ext cx="6550533" cy="720069"/>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6.5 (continued)</a:t>
            </a:r>
            <a:endParaRPr/>
          </a:p>
        </p:txBody>
      </p:sp>
      <p:sp>
        <p:nvSpPr>
          <p:cNvPr id="459" name="Google Shape;459;p48"/>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460" name="Google Shape;460;p48"/>
          <p:cNvSpPr txBox="1"/>
          <p:nvPr/>
        </p:nvSpPr>
        <p:spPr>
          <a:xfrm>
            <a:off x="1082173" y="2015743"/>
            <a:ext cx="8474075" cy="3439795"/>
          </a:xfrm>
          <a:prstGeom prst="rect">
            <a:avLst/>
          </a:prstGeom>
          <a:noFill/>
          <a:ln>
            <a:noFill/>
          </a:ln>
        </p:spPr>
        <p:txBody>
          <a:bodyPr anchorCtr="0" anchor="t" bIns="0" lIns="0" spcFirstLastPara="1" rIns="0" wrap="square" tIns="12700">
            <a:spAutoFit/>
          </a:bodyPr>
          <a:lstStyle/>
          <a:p>
            <a:pPr indent="-457200" lvl="0" marL="469900" marR="508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b.	</a:t>
            </a:r>
            <a:r>
              <a:rPr b="1" i="1" lang="en-US" sz="2800">
                <a:solidFill>
                  <a:schemeClr val="dk1"/>
                </a:solidFill>
                <a:latin typeface="Times New Roman"/>
                <a:ea typeface="Times New Roman"/>
                <a:cs typeface="Times New Roman"/>
                <a:sym typeface="Times New Roman"/>
              </a:rPr>
              <a:t>The duration of each output time slot is one-third of  the input time slot. This means that the duration of the  output time slot is 1/3 ms.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2900">
              <a:solidFill>
                <a:schemeClr val="dk1"/>
              </a:solidFill>
              <a:latin typeface="Times New Roman"/>
              <a:ea typeface="Times New Roman"/>
              <a:cs typeface="Times New Roman"/>
              <a:sym typeface="Times New Roman"/>
            </a:endParaRPr>
          </a:p>
          <a:p>
            <a:pPr indent="-457200" lvl="0" marL="469265" marR="26670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c. </a:t>
            </a:r>
            <a:r>
              <a:rPr b="1" i="1" lang="en-US" sz="2800">
                <a:solidFill>
                  <a:schemeClr val="dk1"/>
                </a:solidFill>
                <a:latin typeface="Times New Roman"/>
                <a:ea typeface="Times New Roman"/>
                <a:cs typeface="Times New Roman"/>
                <a:sym typeface="Times New Roman"/>
              </a:rPr>
              <a:t>Each frame carries three output time slots. So the  duration of a frame is 3 × 1/3 ms, or 1 ms. The  duration of a frame is the same as the duration of an  input unit.</a:t>
            </a:r>
            <a:endParaRPr sz="2800">
              <a:solidFill>
                <a:schemeClr val="dk1"/>
              </a:solidFill>
              <a:latin typeface="Times New Roman"/>
              <a:ea typeface="Times New Roman"/>
              <a:cs typeface="Times New Roman"/>
              <a:sym typeface="Times New Roman"/>
            </a:endParaRPr>
          </a:p>
        </p:txBody>
      </p:sp>
      <p:sp>
        <p:nvSpPr>
          <p:cNvPr id="461" name="Google Shape;461;p4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49"/>
          <p:cNvSpPr txBox="1"/>
          <p:nvPr>
            <p:ph type="title"/>
          </p:nvPr>
        </p:nvSpPr>
        <p:spPr>
          <a:xfrm>
            <a:off x="1920367" y="371347"/>
            <a:ext cx="3578733" cy="781624"/>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6.6</a:t>
            </a:r>
            <a:endParaRPr/>
          </a:p>
        </p:txBody>
      </p:sp>
      <p:sp>
        <p:nvSpPr>
          <p:cNvPr id="467" name="Google Shape;467;p49"/>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468" name="Google Shape;468;p49"/>
          <p:cNvSpPr txBox="1"/>
          <p:nvPr/>
        </p:nvSpPr>
        <p:spPr>
          <a:xfrm>
            <a:off x="1082173" y="1465580"/>
            <a:ext cx="8530590" cy="5205095"/>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Figure 6.14 shows synchronous TDM with a data stream  for each input and one data stream for the output. The  unit of data is 1 bit. Find (</a:t>
            </a:r>
            <a:r>
              <a:rPr b="1" i="1" lang="en-US" sz="2800">
                <a:solidFill>
                  <a:srgbClr val="FF0000"/>
                </a:solidFill>
                <a:latin typeface="Times New Roman"/>
                <a:ea typeface="Times New Roman"/>
                <a:cs typeface="Times New Roman"/>
                <a:sym typeface="Times New Roman"/>
              </a:rPr>
              <a:t>a</a:t>
            </a:r>
            <a:r>
              <a:rPr b="1" i="1" lang="en-US" sz="2800">
                <a:solidFill>
                  <a:schemeClr val="dk1"/>
                </a:solidFill>
                <a:latin typeface="Times New Roman"/>
                <a:ea typeface="Times New Roman"/>
                <a:cs typeface="Times New Roman"/>
                <a:sym typeface="Times New Roman"/>
              </a:rPr>
              <a:t>) the input bit duration, (</a:t>
            </a:r>
            <a:r>
              <a:rPr b="1" i="1" lang="en-US" sz="2800">
                <a:solidFill>
                  <a:srgbClr val="FF0000"/>
                </a:solidFill>
                <a:latin typeface="Times New Roman"/>
                <a:ea typeface="Times New Roman"/>
                <a:cs typeface="Times New Roman"/>
                <a:sym typeface="Times New Roman"/>
              </a:rPr>
              <a:t>b</a:t>
            </a:r>
            <a:r>
              <a:rPr b="1" i="1" lang="en-US" sz="2800">
                <a:solidFill>
                  <a:schemeClr val="dk1"/>
                </a:solidFill>
                <a:latin typeface="Times New Roman"/>
                <a:ea typeface="Times New Roman"/>
                <a:cs typeface="Times New Roman"/>
                <a:sym typeface="Times New Roman"/>
              </a:rPr>
              <a:t>)  the output bit duration, (</a:t>
            </a:r>
            <a:r>
              <a:rPr b="1" i="1" lang="en-US" sz="2800">
                <a:solidFill>
                  <a:srgbClr val="FF0000"/>
                </a:solidFill>
                <a:latin typeface="Times New Roman"/>
                <a:ea typeface="Times New Roman"/>
                <a:cs typeface="Times New Roman"/>
                <a:sym typeface="Times New Roman"/>
              </a:rPr>
              <a:t>c</a:t>
            </a:r>
            <a:r>
              <a:rPr b="1" i="1" lang="en-US" sz="2800">
                <a:solidFill>
                  <a:schemeClr val="dk1"/>
                </a:solidFill>
                <a:latin typeface="Times New Roman"/>
                <a:ea typeface="Times New Roman"/>
                <a:cs typeface="Times New Roman"/>
                <a:sym typeface="Times New Roman"/>
              </a:rPr>
              <a:t>) the output bit rate, and (</a:t>
            </a:r>
            <a:r>
              <a:rPr b="1" i="1" lang="en-US" sz="2800">
                <a:solidFill>
                  <a:srgbClr val="FF0000"/>
                </a:solidFill>
                <a:latin typeface="Times New Roman"/>
                <a:ea typeface="Times New Roman"/>
                <a:cs typeface="Times New Roman"/>
                <a:sym typeface="Times New Roman"/>
              </a:rPr>
              <a:t>d</a:t>
            </a:r>
            <a:r>
              <a:rPr b="1" i="1" lang="en-US" sz="2800">
                <a:solidFill>
                  <a:schemeClr val="dk1"/>
                </a:solidFill>
                <a:latin typeface="Times New Roman"/>
                <a:ea typeface="Times New Roman"/>
                <a:cs typeface="Times New Roman"/>
                <a:sym typeface="Times New Roman"/>
              </a:rPr>
              <a:t>) the  output frame rate.</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459"/>
              </a:spcBef>
              <a:spcAft>
                <a:spcPts val="0"/>
              </a:spcAft>
              <a:buNone/>
            </a:pPr>
            <a:r>
              <a:rPr b="1" i="1" lang="en-US" sz="2800">
                <a:solidFill>
                  <a:srgbClr val="FF0000"/>
                </a:solidFill>
                <a:latin typeface="Times New Roman"/>
                <a:ea typeface="Times New Roman"/>
                <a:cs typeface="Times New Roman"/>
                <a:sym typeface="Times New Roman"/>
              </a:rPr>
              <a:t>Solution</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We can answer the questions as follows:</a:t>
            </a:r>
            <a:endParaRPr sz="2800">
              <a:solidFill>
                <a:schemeClr val="dk1"/>
              </a:solidFill>
              <a:latin typeface="Times New Roman"/>
              <a:ea typeface="Times New Roman"/>
              <a:cs typeface="Times New Roman"/>
              <a:sym typeface="Times New Roman"/>
            </a:endParaRPr>
          </a:p>
          <a:p>
            <a:pPr indent="-434340" lvl="0" marL="434340" marR="7620" rtl="0" algn="l">
              <a:lnSpc>
                <a:spcPct val="100000"/>
              </a:lnSpc>
              <a:spcBef>
                <a:spcPts val="0"/>
              </a:spcBef>
              <a:spcAft>
                <a:spcPts val="0"/>
              </a:spcAft>
              <a:buClr>
                <a:srgbClr val="FF0000"/>
              </a:buClr>
              <a:buSzPts val="2800"/>
              <a:buFont typeface="Times New Roman"/>
              <a:buAutoNum type="alphaLcPeriod"/>
            </a:pPr>
            <a:r>
              <a:rPr b="1" i="1" lang="en-US" sz="2800">
                <a:solidFill>
                  <a:schemeClr val="dk1"/>
                </a:solidFill>
                <a:latin typeface="Times New Roman"/>
                <a:ea typeface="Times New Roman"/>
                <a:cs typeface="Times New Roman"/>
                <a:sym typeface="Times New Roman"/>
              </a:rPr>
              <a:t>The	input	bit	duration	is	the	inverse	of	the	bit	rate:  1/1 Mbps = 1 μs.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Clr>
                <a:srgbClr val="FF0000"/>
              </a:buClr>
              <a:buSzPts val="2900"/>
              <a:buFont typeface="Times New Roman"/>
              <a:buNone/>
            </a:pPr>
            <a:r>
              <a:t/>
            </a:r>
            <a:endParaRPr sz="2900">
              <a:solidFill>
                <a:schemeClr val="dk1"/>
              </a:solidFill>
              <a:latin typeface="Times New Roman"/>
              <a:ea typeface="Times New Roman"/>
              <a:cs typeface="Times New Roman"/>
              <a:sym typeface="Times New Roman"/>
            </a:endParaRPr>
          </a:p>
          <a:p>
            <a:pPr indent="-415290" lvl="0" marL="415290" marR="7620" rtl="0" algn="l">
              <a:lnSpc>
                <a:spcPct val="100000"/>
              </a:lnSpc>
              <a:spcBef>
                <a:spcPts val="5"/>
              </a:spcBef>
              <a:spcAft>
                <a:spcPts val="0"/>
              </a:spcAft>
              <a:buClr>
                <a:srgbClr val="FF0000"/>
              </a:buClr>
              <a:buSzPts val="2800"/>
              <a:buFont typeface="Times New Roman"/>
              <a:buAutoNum type="alphaLcPeriod"/>
            </a:pPr>
            <a:r>
              <a:rPr b="1" i="1" lang="en-US" sz="2800">
                <a:solidFill>
                  <a:schemeClr val="dk1"/>
                </a:solidFill>
                <a:latin typeface="Times New Roman"/>
                <a:ea typeface="Times New Roman"/>
                <a:cs typeface="Times New Roman"/>
                <a:sym typeface="Times New Roman"/>
              </a:rPr>
              <a:t>The	output	bit	duration	is	one-fourth	of	the	input	bit  duration, or ¼ μs.</a:t>
            </a:r>
            <a:endParaRPr sz="2800">
              <a:solidFill>
                <a:schemeClr val="dk1"/>
              </a:solidFill>
              <a:latin typeface="Times New Roman"/>
              <a:ea typeface="Times New Roman"/>
              <a:cs typeface="Times New Roman"/>
              <a:sym typeface="Times New Roman"/>
            </a:endParaRPr>
          </a:p>
        </p:txBody>
      </p:sp>
      <p:sp>
        <p:nvSpPr>
          <p:cNvPr id="469" name="Google Shape;469;p4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50"/>
          <p:cNvSpPr txBox="1"/>
          <p:nvPr>
            <p:ph type="title"/>
          </p:nvPr>
        </p:nvSpPr>
        <p:spPr>
          <a:xfrm>
            <a:off x="1920367" y="371347"/>
            <a:ext cx="6626733" cy="720069"/>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6.6 (continued)</a:t>
            </a:r>
            <a:endParaRPr/>
          </a:p>
        </p:txBody>
      </p:sp>
      <p:sp>
        <p:nvSpPr>
          <p:cNvPr id="475" name="Google Shape;475;p50"/>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476" name="Google Shape;476;p50"/>
          <p:cNvSpPr/>
          <p:nvPr/>
        </p:nvSpPr>
        <p:spPr>
          <a:xfrm>
            <a:off x="774839" y="2062745"/>
            <a:ext cx="9144000" cy="5144770"/>
          </a:xfrm>
          <a:custGeom>
            <a:rect b="b" l="l" r="r" t="t"/>
            <a:pathLst>
              <a:path extrusionOk="0" h="5144770" w="9144000">
                <a:moveTo>
                  <a:pt x="9144000" y="0"/>
                </a:moveTo>
                <a:lnTo>
                  <a:pt x="0" y="0"/>
                </a:lnTo>
                <a:lnTo>
                  <a:pt x="0" y="857250"/>
                </a:lnTo>
                <a:lnTo>
                  <a:pt x="0" y="858012"/>
                </a:lnTo>
                <a:lnTo>
                  <a:pt x="0" y="5144262"/>
                </a:lnTo>
                <a:lnTo>
                  <a:pt x="9144000" y="5144262"/>
                </a:lnTo>
                <a:lnTo>
                  <a:pt x="9144000" y="857250"/>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77" name="Google Shape;477;p50"/>
          <p:cNvSpPr txBox="1"/>
          <p:nvPr/>
        </p:nvSpPr>
        <p:spPr>
          <a:xfrm>
            <a:off x="1082173" y="1665224"/>
            <a:ext cx="8453120" cy="5146675"/>
          </a:xfrm>
          <a:prstGeom prst="rect">
            <a:avLst/>
          </a:prstGeom>
          <a:noFill/>
          <a:ln>
            <a:noFill/>
          </a:ln>
        </p:spPr>
        <p:txBody>
          <a:bodyPr anchorCtr="0" anchor="t" bIns="0" lIns="0" spcFirstLastPara="1" rIns="0" wrap="square" tIns="12700">
            <a:spAutoFit/>
          </a:bodyPr>
          <a:lstStyle/>
          <a:p>
            <a:pPr indent="-457200" lvl="0" marL="469900" marR="29844"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c.	</a:t>
            </a:r>
            <a:r>
              <a:rPr b="1" i="1" lang="en-US" sz="2800">
                <a:solidFill>
                  <a:schemeClr val="dk1"/>
                </a:solidFill>
                <a:latin typeface="Times New Roman"/>
                <a:ea typeface="Times New Roman"/>
                <a:cs typeface="Times New Roman"/>
                <a:sym typeface="Times New Roman"/>
              </a:rPr>
              <a:t>The output bit rate is the inverse of the output bit  duration or 1/(4μs) or 4 Mbps. This can also be  deduced from the fact that the output rate is 4 times as  fast as any input rate; so the output rate = 4 × 1 Mbps</a:t>
            </a:r>
            <a:endParaRPr sz="2800">
              <a:solidFill>
                <a:schemeClr val="dk1"/>
              </a:solidFill>
              <a:latin typeface="Times New Roman"/>
              <a:ea typeface="Times New Roman"/>
              <a:cs typeface="Times New Roman"/>
              <a:sym typeface="Times New Roman"/>
            </a:endParaRPr>
          </a:p>
          <a:p>
            <a:pPr indent="0" lvl="0" marL="469900" marR="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 4 Mbps.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2900">
              <a:solidFill>
                <a:schemeClr val="dk1"/>
              </a:solidFill>
              <a:latin typeface="Times New Roman"/>
              <a:ea typeface="Times New Roman"/>
              <a:cs typeface="Times New Roman"/>
              <a:sym typeface="Times New Roman"/>
            </a:endParaRPr>
          </a:p>
          <a:p>
            <a:pPr indent="-457200" lvl="0" marL="469900" marR="508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d. </a:t>
            </a:r>
            <a:r>
              <a:rPr b="1" i="1" lang="en-US" sz="2800">
                <a:solidFill>
                  <a:schemeClr val="dk1"/>
                </a:solidFill>
                <a:latin typeface="Times New Roman"/>
                <a:ea typeface="Times New Roman"/>
                <a:cs typeface="Times New Roman"/>
                <a:sym typeface="Times New Roman"/>
              </a:rPr>
              <a:t>The frame rate is always the same as any input rate. So  the frame rate is 1,000,000 frames per second.  Because we are sending 4 bits in each frame, we can  verify the result of the previous question by  multiplying the frame rate by the number of bits per  frame.</a:t>
            </a:r>
            <a:endParaRPr sz="2800">
              <a:solidFill>
                <a:schemeClr val="dk1"/>
              </a:solidFill>
              <a:latin typeface="Times New Roman"/>
              <a:ea typeface="Times New Roman"/>
              <a:cs typeface="Times New Roman"/>
              <a:sym typeface="Times New Roman"/>
            </a:endParaRPr>
          </a:p>
        </p:txBody>
      </p:sp>
      <p:sp>
        <p:nvSpPr>
          <p:cNvPr id="478" name="Google Shape;478;p5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51"/>
          <p:cNvSpPr txBox="1"/>
          <p:nvPr>
            <p:ph type="title"/>
          </p:nvPr>
        </p:nvSpPr>
        <p:spPr>
          <a:xfrm>
            <a:off x="1158373" y="1133347"/>
            <a:ext cx="295465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6.14	</a:t>
            </a:r>
            <a:r>
              <a:rPr i="1" lang="en-US" sz="2000">
                <a:latin typeface="Times New Roman"/>
                <a:ea typeface="Times New Roman"/>
                <a:cs typeface="Times New Roman"/>
                <a:sym typeface="Times New Roman"/>
              </a:rPr>
              <a:t>Example 6.6</a:t>
            </a:r>
            <a:endParaRPr sz="2000">
              <a:latin typeface="Times New Roman"/>
              <a:ea typeface="Times New Roman"/>
              <a:cs typeface="Times New Roman"/>
              <a:sym typeface="Times New Roman"/>
            </a:endParaRPr>
          </a:p>
        </p:txBody>
      </p:sp>
      <p:sp>
        <p:nvSpPr>
          <p:cNvPr id="484" name="Google Shape;484;p51"/>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485" name="Google Shape;485;p51"/>
          <p:cNvSpPr/>
          <p:nvPr/>
        </p:nvSpPr>
        <p:spPr>
          <a:xfrm>
            <a:off x="863993" y="2863595"/>
            <a:ext cx="8902445" cy="228599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86" name="Google Shape;486;p51"/>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487" name="Google Shape;487;p5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2"/>
          <p:cNvSpPr txBox="1"/>
          <p:nvPr>
            <p:ph type="title"/>
          </p:nvPr>
        </p:nvSpPr>
        <p:spPr>
          <a:xfrm>
            <a:off x="1920367" y="371347"/>
            <a:ext cx="3654933" cy="781624"/>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6.7</a:t>
            </a:r>
            <a:endParaRPr/>
          </a:p>
        </p:txBody>
      </p:sp>
      <p:sp>
        <p:nvSpPr>
          <p:cNvPr id="493" name="Google Shape;493;p52"/>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494" name="Google Shape;494;p52"/>
          <p:cNvSpPr txBox="1"/>
          <p:nvPr>
            <p:ph idx="1" type="body"/>
          </p:nvPr>
        </p:nvSpPr>
        <p:spPr>
          <a:xfrm>
            <a:off x="534670" y="1764666"/>
            <a:ext cx="9624060" cy="5491760"/>
          </a:xfrm>
          <a:prstGeom prst="rect">
            <a:avLst/>
          </a:prstGeom>
          <a:noFill/>
          <a:ln>
            <a:noFill/>
          </a:ln>
        </p:spPr>
        <p:txBody>
          <a:bodyPr anchorCtr="0" anchor="t" bIns="0" lIns="0" spcFirstLastPara="1" rIns="0" wrap="square" tIns="12700">
            <a:spAutoFit/>
          </a:bodyPr>
          <a:lstStyle/>
          <a:p>
            <a:pPr indent="-13334" lvl="0" marL="13334" marR="6985" rtl="0" algn="l">
              <a:lnSpc>
                <a:spcPct val="100000"/>
              </a:lnSpc>
              <a:spcBef>
                <a:spcPts val="0"/>
              </a:spcBef>
              <a:spcAft>
                <a:spcPts val="0"/>
              </a:spcAft>
              <a:buSzPts val="2380"/>
              <a:buNone/>
            </a:pPr>
            <a:r>
              <a:rPr i="1" lang="en-US" sz="2800"/>
              <a:t>Four 1-kbps connections are multiplexed together. A unit  </a:t>
            </a:r>
            <a:r>
              <a:rPr lang="en-US" sz="2800"/>
              <a:t>is 1 bit. Find (</a:t>
            </a:r>
            <a:r>
              <a:rPr lang="en-US" sz="2800">
                <a:solidFill>
                  <a:srgbClr val="FF0000"/>
                </a:solidFill>
              </a:rPr>
              <a:t>a</a:t>
            </a:r>
            <a:r>
              <a:rPr lang="en-US" sz="2800"/>
              <a:t>) the duration of 1 bit before multiplexing,</a:t>
            </a:r>
            <a:endParaRPr/>
          </a:p>
          <a:p>
            <a:pPr indent="-13334" lvl="0" marL="13334" marR="6985" rtl="0" algn="l">
              <a:lnSpc>
                <a:spcPct val="100000"/>
              </a:lnSpc>
              <a:spcBef>
                <a:spcPts val="662"/>
              </a:spcBef>
              <a:spcAft>
                <a:spcPts val="0"/>
              </a:spcAft>
              <a:buSzPts val="2380"/>
              <a:buNone/>
            </a:pPr>
            <a:r>
              <a:rPr i="1" lang="en-US" sz="2800"/>
              <a:t>(</a:t>
            </a:r>
            <a:r>
              <a:rPr i="1" lang="en-US" sz="2800">
                <a:solidFill>
                  <a:srgbClr val="FF0000"/>
                </a:solidFill>
              </a:rPr>
              <a:t>b</a:t>
            </a:r>
            <a:r>
              <a:rPr i="1" lang="en-US" sz="2800"/>
              <a:t>) the transmission rate of the link, (</a:t>
            </a:r>
            <a:r>
              <a:rPr i="1" lang="en-US" sz="2800">
                <a:solidFill>
                  <a:srgbClr val="FF0000"/>
                </a:solidFill>
              </a:rPr>
              <a:t>c</a:t>
            </a:r>
            <a:r>
              <a:rPr i="1" lang="en-US" sz="2800"/>
              <a:t>) the duration of a  </a:t>
            </a:r>
            <a:r>
              <a:rPr lang="en-US" sz="2800"/>
              <a:t>time slot, and (</a:t>
            </a:r>
            <a:r>
              <a:rPr lang="en-US" sz="2800">
                <a:solidFill>
                  <a:srgbClr val="FF0000"/>
                </a:solidFill>
              </a:rPr>
              <a:t>d</a:t>
            </a:r>
            <a:r>
              <a:rPr lang="en-US" sz="2800"/>
              <a:t>) the duration of a frame.</a:t>
            </a:r>
            <a:endParaRPr/>
          </a:p>
          <a:p>
            <a:pPr indent="-13334" lvl="0" marL="13334" rtl="0" algn="l">
              <a:lnSpc>
                <a:spcPct val="100000"/>
              </a:lnSpc>
              <a:spcBef>
                <a:spcPts val="2495"/>
              </a:spcBef>
              <a:spcAft>
                <a:spcPts val="0"/>
              </a:spcAft>
              <a:buSzPts val="2380"/>
              <a:buNone/>
            </a:pPr>
            <a:r>
              <a:rPr i="1" lang="en-US" sz="2800">
                <a:solidFill>
                  <a:srgbClr val="FF0000"/>
                </a:solidFill>
              </a:rPr>
              <a:t>Solution</a:t>
            </a:r>
            <a:endParaRPr/>
          </a:p>
          <a:p>
            <a:pPr indent="-13334" lvl="0" marL="13334" rtl="0" algn="l">
              <a:lnSpc>
                <a:spcPct val="100000"/>
              </a:lnSpc>
              <a:spcBef>
                <a:spcPts val="662"/>
              </a:spcBef>
              <a:spcAft>
                <a:spcPts val="0"/>
              </a:spcAft>
              <a:buSzPts val="2380"/>
              <a:buNone/>
            </a:pPr>
            <a:r>
              <a:rPr i="1" lang="en-US" sz="2800"/>
              <a:t>We can answer the questions as follows:</a:t>
            </a:r>
            <a:endParaRPr/>
          </a:p>
          <a:p>
            <a:pPr indent="-457200" lvl="0" marL="469900" marR="6350" rtl="0" algn="l">
              <a:lnSpc>
                <a:spcPct val="100000"/>
              </a:lnSpc>
              <a:spcBef>
                <a:spcPts val="662"/>
              </a:spcBef>
              <a:spcAft>
                <a:spcPts val="0"/>
              </a:spcAft>
              <a:buClr>
                <a:srgbClr val="FF0000"/>
              </a:buClr>
              <a:buSzPts val="2380"/>
              <a:buAutoNum type="alphaLcPeriod"/>
            </a:pPr>
            <a:r>
              <a:rPr i="1" lang="en-US" sz="2800"/>
              <a:t>The duration of 1 bit before multiplexing is 1 / 1 kbps,  </a:t>
            </a:r>
            <a:r>
              <a:rPr lang="en-US" sz="2800"/>
              <a:t>or 0.001 s (1 ms).</a:t>
            </a:r>
            <a:endParaRPr/>
          </a:p>
          <a:p>
            <a:pPr indent="107315" lvl="0" marL="635" rtl="0" algn="l">
              <a:lnSpc>
                <a:spcPct val="100000"/>
              </a:lnSpc>
              <a:spcBef>
                <a:spcPts val="25"/>
              </a:spcBef>
              <a:spcAft>
                <a:spcPts val="0"/>
              </a:spcAft>
              <a:buClr>
                <a:srgbClr val="FF0000"/>
              </a:buClr>
              <a:buSzPts val="1700"/>
              <a:buFont typeface="Times New Roman"/>
              <a:buNone/>
            </a:pPr>
            <a:r>
              <a:t/>
            </a:r>
            <a:endParaRPr sz="2000"/>
          </a:p>
          <a:p>
            <a:pPr indent="-387350" lvl="0" marL="387350" marR="5080" rtl="0" algn="l">
              <a:lnSpc>
                <a:spcPct val="100000"/>
              </a:lnSpc>
              <a:spcBef>
                <a:spcPts val="662"/>
              </a:spcBef>
              <a:spcAft>
                <a:spcPts val="0"/>
              </a:spcAft>
              <a:buClr>
                <a:srgbClr val="FF0000"/>
              </a:buClr>
              <a:buSzPts val="2380"/>
              <a:buAutoNum type="alphaLcPeriod"/>
            </a:pPr>
            <a:r>
              <a:rPr i="1" lang="en-US" sz="2800"/>
              <a:t>The rate of the link is 4 times the rate of a connection,  </a:t>
            </a:r>
            <a:r>
              <a:rPr lang="en-US" sz="2800"/>
              <a:t>or 4 kbps.</a:t>
            </a:r>
            <a:endParaRPr/>
          </a:p>
        </p:txBody>
      </p:sp>
      <p:sp>
        <p:nvSpPr>
          <p:cNvPr id="495" name="Google Shape;495;p5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2" name="Shape 142"/>
        <p:cNvGrpSpPr/>
        <p:nvPr/>
      </p:nvGrpSpPr>
      <p:grpSpPr>
        <a:xfrm>
          <a:off x="0" y="0"/>
          <a:ext cx="0" cy="0"/>
          <a:chOff x="0" y="0"/>
          <a:chExt cx="0" cy="0"/>
        </a:xfrm>
      </p:grpSpPr>
      <p:grpSp>
        <p:nvGrpSpPr>
          <p:cNvPr id="143" name="Google Shape;143;p17"/>
          <p:cNvGrpSpPr/>
          <p:nvPr/>
        </p:nvGrpSpPr>
        <p:grpSpPr>
          <a:xfrm>
            <a:off x="774827" y="348995"/>
            <a:ext cx="9144012" cy="857262"/>
            <a:chOff x="774827" y="348995"/>
            <a:chExt cx="9144012" cy="857262"/>
          </a:xfrm>
        </p:grpSpPr>
        <p:sp>
          <p:nvSpPr>
            <p:cNvPr id="144" name="Google Shape;144;p17"/>
            <p:cNvSpPr/>
            <p:nvPr/>
          </p:nvSpPr>
          <p:spPr>
            <a:xfrm>
              <a:off x="774839" y="348995"/>
              <a:ext cx="9144000" cy="857250"/>
            </a:xfrm>
            <a:custGeom>
              <a:rect b="b" l="l" r="r" t="t"/>
              <a:pathLst>
                <a:path extrusionOk="0" h="857250" w="9144000">
                  <a:moveTo>
                    <a:pt x="9144000" y="857250"/>
                  </a:moveTo>
                  <a:lnTo>
                    <a:pt x="9144000" y="0"/>
                  </a:lnTo>
                  <a:lnTo>
                    <a:pt x="0" y="0"/>
                  </a:lnTo>
                  <a:lnTo>
                    <a:pt x="0" y="857250"/>
                  </a:lnTo>
                  <a:lnTo>
                    <a:pt x="9144000" y="857250"/>
                  </a:lnTo>
                  <a:close/>
                </a:path>
              </a:pathLst>
            </a:custGeom>
            <a:solidFill>
              <a:srgbClr val="33CC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45" name="Google Shape;145;p17"/>
            <p:cNvSpPr/>
            <p:nvPr/>
          </p:nvSpPr>
          <p:spPr>
            <a:xfrm>
              <a:off x="774827" y="349007"/>
              <a:ext cx="9144000" cy="857250"/>
            </a:xfrm>
            <a:custGeom>
              <a:rect b="b" l="l" r="r" t="t"/>
              <a:pathLst>
                <a:path extrusionOk="0" h="857250" w="9144000">
                  <a:moveTo>
                    <a:pt x="9144000" y="0"/>
                  </a:moveTo>
                  <a:lnTo>
                    <a:pt x="9137917" y="0"/>
                  </a:lnTo>
                  <a:lnTo>
                    <a:pt x="9137523" y="0"/>
                  </a:lnTo>
                  <a:lnTo>
                    <a:pt x="6858" y="0"/>
                  </a:lnTo>
                  <a:lnTo>
                    <a:pt x="0" y="0"/>
                  </a:lnTo>
                  <a:lnTo>
                    <a:pt x="0" y="6858"/>
                  </a:lnTo>
                  <a:lnTo>
                    <a:pt x="0" y="857250"/>
                  </a:lnTo>
                  <a:lnTo>
                    <a:pt x="6858" y="857250"/>
                  </a:lnTo>
                  <a:lnTo>
                    <a:pt x="6858" y="6858"/>
                  </a:lnTo>
                  <a:lnTo>
                    <a:pt x="9137523" y="6858"/>
                  </a:lnTo>
                  <a:lnTo>
                    <a:pt x="9137523" y="857250"/>
                  </a:lnTo>
                  <a:lnTo>
                    <a:pt x="9144000" y="857250"/>
                  </a:lnTo>
                  <a:lnTo>
                    <a:pt x="9144000" y="6858"/>
                  </a:lnTo>
                  <a:lnTo>
                    <a:pt x="9144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146" name="Google Shape;146;p17"/>
          <p:cNvSpPr txBox="1"/>
          <p:nvPr>
            <p:ph type="title"/>
          </p:nvPr>
        </p:nvSpPr>
        <p:spPr>
          <a:xfrm>
            <a:off x="1069340" y="-104775"/>
            <a:ext cx="9089390" cy="1260475"/>
          </a:xfrm>
          <a:prstGeom prst="rect">
            <a:avLst/>
          </a:prstGeom>
          <a:noFill/>
          <a:ln>
            <a:noFill/>
          </a:ln>
        </p:spPr>
        <p:txBody>
          <a:bodyPr anchorCtr="0" anchor="b" bIns="0" lIns="0" spcFirstLastPara="1" rIns="0" wrap="square" tIns="12050">
            <a:spAutoFit/>
          </a:bodyPr>
          <a:lstStyle/>
          <a:p>
            <a:pPr indent="0" lvl="0" marL="313690" rtl="0" algn="l">
              <a:lnSpc>
                <a:spcPct val="100000"/>
              </a:lnSpc>
              <a:spcBef>
                <a:spcPts val="0"/>
              </a:spcBef>
              <a:spcAft>
                <a:spcPts val="0"/>
              </a:spcAft>
              <a:buClr>
                <a:schemeClr val="dk2"/>
              </a:buClr>
              <a:buSzPts val="4600"/>
              <a:buFont typeface="Libre Franklin"/>
              <a:buNone/>
            </a:pPr>
            <a:r>
              <a:rPr lang="en-US"/>
              <a:t>6-1	MULTIPLEXING</a:t>
            </a:r>
            <a:endParaRPr/>
          </a:p>
        </p:txBody>
      </p:sp>
      <p:sp>
        <p:nvSpPr>
          <p:cNvPr id="147" name="Google Shape;147;p17"/>
          <p:cNvSpPr/>
          <p:nvPr/>
        </p:nvSpPr>
        <p:spPr>
          <a:xfrm>
            <a:off x="774839" y="549173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48" name="Google Shape;148;p17"/>
          <p:cNvSpPr txBox="1"/>
          <p:nvPr/>
        </p:nvSpPr>
        <p:spPr>
          <a:xfrm>
            <a:off x="1005972" y="1438148"/>
            <a:ext cx="8988927" cy="4794518"/>
          </a:xfrm>
          <a:prstGeom prst="rect">
            <a:avLst/>
          </a:prstGeom>
          <a:noFill/>
          <a:ln>
            <a:noFill/>
          </a:ln>
        </p:spPr>
        <p:txBody>
          <a:bodyPr anchorCtr="0" anchor="t" bIns="0" lIns="0" spcFirstLastPara="1" rIns="0" wrap="square" tIns="12700">
            <a:spAutoFit/>
          </a:bodyPr>
          <a:lstStyle/>
          <a:p>
            <a:pPr indent="0" lvl="0" marL="164465"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Whenever the bandwidth of a medium linking two  devices is greater than the bandwidth needs of the  devices, the link can be shared. Multiplexing is the set  of techniques that allows the simultaneous  transmission of multiple signals across a single data  link.. As data and telecommunications use increases, so  does traffic.</a:t>
            </a:r>
            <a:endParaRPr sz="2800">
              <a:solidFill>
                <a:schemeClr val="dk1"/>
              </a:solidFill>
              <a:latin typeface="Times New Roman"/>
              <a:ea typeface="Times New Roman"/>
              <a:cs typeface="Times New Roman"/>
              <a:sym typeface="Times New Roman"/>
            </a:endParaRPr>
          </a:p>
          <a:p>
            <a:pPr indent="27940" lvl="0" marL="12700" marR="2853055" rtl="0" algn="l">
              <a:lnSpc>
                <a:spcPct val="103000"/>
              </a:lnSpc>
              <a:spcBef>
                <a:spcPts val="1795"/>
              </a:spcBef>
              <a:spcAft>
                <a:spcPts val="0"/>
              </a:spcAft>
              <a:buNone/>
            </a:pPr>
            <a:r>
              <a:rPr b="1" i="1" lang="en-US" sz="2800" u="sng">
                <a:solidFill>
                  <a:srgbClr val="FF0000"/>
                </a:solidFill>
                <a:latin typeface="Times New Roman"/>
                <a:ea typeface="Times New Roman"/>
                <a:cs typeface="Times New Roman"/>
                <a:sym typeface="Times New Roman"/>
              </a:rPr>
              <a:t>Topics discussed in this section: </a:t>
            </a:r>
            <a:r>
              <a:rPr b="1" i="1" lang="en-US" sz="2800">
                <a:solidFill>
                  <a:srgbClr val="FF0000"/>
                </a:solidFill>
                <a:latin typeface="Times New Roman"/>
                <a:ea typeface="Times New Roman"/>
                <a:cs typeface="Times New Roman"/>
                <a:sym typeface="Times New Roman"/>
              </a:rPr>
              <a:t> </a:t>
            </a:r>
            <a:r>
              <a:rPr b="1" lang="en-US" sz="2400">
                <a:solidFill>
                  <a:srgbClr val="0033CC"/>
                </a:solidFill>
                <a:latin typeface="Times New Roman"/>
                <a:ea typeface="Times New Roman"/>
                <a:cs typeface="Times New Roman"/>
                <a:sym typeface="Times New Roman"/>
              </a:rPr>
              <a:t>Frequency-Division Multiplexing  Wavelength-Division Multiplexing  Synchronous Time-Division Multiplexing  Statistical Time-Division Multiplexing</a:t>
            </a:r>
            <a:endParaRPr sz="2400">
              <a:solidFill>
                <a:schemeClr val="dk1"/>
              </a:solidFill>
              <a:latin typeface="Times New Roman"/>
              <a:ea typeface="Times New Roman"/>
              <a:cs typeface="Times New Roman"/>
              <a:sym typeface="Times New Roman"/>
            </a:endParaRPr>
          </a:p>
        </p:txBody>
      </p:sp>
      <p:sp>
        <p:nvSpPr>
          <p:cNvPr id="149" name="Google Shape;149;p17"/>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50" name="Google Shape;150;p1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3"/>
          <p:cNvSpPr txBox="1"/>
          <p:nvPr>
            <p:ph type="title"/>
          </p:nvPr>
        </p:nvSpPr>
        <p:spPr>
          <a:xfrm>
            <a:off x="1920367" y="371347"/>
            <a:ext cx="7617333" cy="781624"/>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6.7 (continued)</a:t>
            </a:r>
            <a:endParaRPr/>
          </a:p>
        </p:txBody>
      </p:sp>
      <p:sp>
        <p:nvSpPr>
          <p:cNvPr id="501" name="Google Shape;501;p53"/>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02" name="Google Shape;502;p53"/>
          <p:cNvSpPr txBox="1"/>
          <p:nvPr/>
        </p:nvSpPr>
        <p:spPr>
          <a:xfrm>
            <a:off x="1003300" y="1495425"/>
            <a:ext cx="8529320" cy="4719955"/>
          </a:xfrm>
          <a:prstGeom prst="rect">
            <a:avLst/>
          </a:prstGeom>
          <a:noFill/>
          <a:ln>
            <a:noFill/>
          </a:ln>
        </p:spPr>
        <p:txBody>
          <a:bodyPr anchorCtr="0" anchor="t" bIns="0" lIns="0" spcFirstLastPara="1" rIns="0" wrap="square" tIns="12700">
            <a:spAutoFit/>
          </a:bodyPr>
          <a:lstStyle/>
          <a:p>
            <a:pPr indent="-457200" lvl="0" marL="469900" marR="5080" rtl="0" algn="just">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c. </a:t>
            </a:r>
            <a:r>
              <a:rPr b="1" i="1" lang="en-US" sz="2800">
                <a:solidFill>
                  <a:schemeClr val="dk1"/>
                </a:solidFill>
                <a:latin typeface="Times New Roman"/>
                <a:ea typeface="Times New Roman"/>
                <a:cs typeface="Times New Roman"/>
                <a:sym typeface="Times New Roman"/>
              </a:rPr>
              <a:t>The duration of each time slot is one-fourth of the  duration of each bit before multiplexing, or 1/4 ms or  250 μs. Note that we can also calculate this from the  data rate of the link, 4 kbps. The bit duration is the  inverse of the data rate, or 1/4 kbps or 250 μs.</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25"/>
              </a:spcBef>
              <a:spcAft>
                <a:spcPts val="0"/>
              </a:spcAft>
              <a:buNone/>
            </a:pPr>
            <a:r>
              <a:t/>
            </a:r>
            <a:endParaRPr sz="2900">
              <a:solidFill>
                <a:schemeClr val="dk1"/>
              </a:solidFill>
              <a:latin typeface="Times New Roman"/>
              <a:ea typeface="Times New Roman"/>
              <a:cs typeface="Times New Roman"/>
              <a:sym typeface="Times New Roman"/>
            </a:endParaRPr>
          </a:p>
          <a:p>
            <a:pPr indent="-457200" lvl="0" marL="469900" marR="5080" rtl="0" algn="just">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d. </a:t>
            </a:r>
            <a:r>
              <a:rPr b="1" i="1" lang="en-US" sz="2800">
                <a:solidFill>
                  <a:schemeClr val="dk1"/>
                </a:solidFill>
                <a:latin typeface="Times New Roman"/>
                <a:ea typeface="Times New Roman"/>
                <a:cs typeface="Times New Roman"/>
                <a:sym typeface="Times New Roman"/>
              </a:rPr>
              <a:t>The duration of a frame is always the same as the  duration of a unit before multiplexing, or 1 ms. We  can also calculate this in another way. Each frame in  this case has four time slots. So the duration of a  frame is 4 times 250 μs, or 1 ms.</a:t>
            </a:r>
            <a:endParaRPr sz="2800">
              <a:solidFill>
                <a:schemeClr val="dk1"/>
              </a:solidFill>
              <a:latin typeface="Times New Roman"/>
              <a:ea typeface="Times New Roman"/>
              <a:cs typeface="Times New Roman"/>
              <a:sym typeface="Times New Roman"/>
            </a:endParaRPr>
          </a:p>
        </p:txBody>
      </p:sp>
      <p:sp>
        <p:nvSpPr>
          <p:cNvPr id="503" name="Google Shape;503;p5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4"/>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p>
            <a:pPr indent="0" lvl="0" marL="0" rtl="0" algn="l">
              <a:spcBef>
                <a:spcPts val="0"/>
              </a:spcBef>
              <a:spcAft>
                <a:spcPts val="0"/>
              </a:spcAft>
              <a:buClr>
                <a:schemeClr val="dk2"/>
              </a:buClr>
              <a:buSzPts val="4600"/>
              <a:buFont typeface="Libre Franklin"/>
              <a:buNone/>
            </a:pPr>
            <a:r>
              <a:rPr b="1" lang="en-US"/>
              <a:t>INTERLEAVING</a:t>
            </a:r>
            <a:endParaRPr b="1"/>
          </a:p>
        </p:txBody>
      </p:sp>
      <p:sp>
        <p:nvSpPr>
          <p:cNvPr id="509" name="Google Shape;509;p54"/>
          <p:cNvSpPr txBox="1"/>
          <p:nvPr>
            <p:ph idx="1" type="body"/>
          </p:nvPr>
        </p:nvSpPr>
        <p:spPr>
          <a:xfrm>
            <a:off x="1069340" y="1596602"/>
            <a:ext cx="9089390" cy="5041900"/>
          </a:xfrm>
          <a:prstGeom prst="rect">
            <a:avLst/>
          </a:prstGeom>
          <a:noFill/>
          <a:ln>
            <a:noFill/>
          </a:ln>
        </p:spPr>
        <p:txBody>
          <a:bodyPr anchorCtr="0" anchor="t" bIns="52150" lIns="104300" spcFirstLastPara="1" rIns="104300" wrap="square" tIns="52150">
            <a:normAutofit fontScale="85000" lnSpcReduction="20000"/>
          </a:bodyPr>
          <a:lstStyle/>
          <a:p>
            <a:pPr indent="-312944" lvl="0" marL="312944" rtl="0" algn="l">
              <a:spcBef>
                <a:spcPts val="0"/>
              </a:spcBef>
              <a:spcAft>
                <a:spcPts val="0"/>
              </a:spcAft>
              <a:buSzPct val="85000"/>
              <a:buChar char="⚫"/>
            </a:pPr>
            <a:r>
              <a:rPr lang="en-US"/>
              <a:t>TDM can be visualized as two fast-rotating switches, one on the multiplexing side and the other on the demultiplexing side. </a:t>
            </a:r>
            <a:endParaRPr/>
          </a:p>
          <a:p>
            <a:pPr indent="-312944" lvl="0" marL="312944" rtl="0" algn="l">
              <a:spcBef>
                <a:spcPts val="662"/>
              </a:spcBef>
              <a:spcAft>
                <a:spcPts val="0"/>
              </a:spcAft>
              <a:buSzPct val="85000"/>
              <a:buChar char="⚫"/>
            </a:pPr>
            <a:r>
              <a:rPr lang="en-US"/>
              <a:t>The switches are synchronized and rotate at the same speed, but in opposite directions. </a:t>
            </a:r>
            <a:endParaRPr/>
          </a:p>
          <a:p>
            <a:pPr indent="-312944" lvl="0" marL="312944" rtl="0" algn="l">
              <a:spcBef>
                <a:spcPts val="662"/>
              </a:spcBef>
              <a:spcAft>
                <a:spcPts val="0"/>
              </a:spcAft>
              <a:buSzPct val="85000"/>
              <a:buChar char="⚫"/>
            </a:pPr>
            <a:r>
              <a:rPr lang="en-US"/>
              <a:t>On the multiplexing side, as the switch opens in front of a connection, that connection has the opportunity to send a unit onto the path. This process is called interleaving.</a:t>
            </a:r>
            <a:endParaRPr/>
          </a:p>
          <a:p>
            <a:pPr indent="-312944" lvl="0" marL="312944" rtl="0" algn="l">
              <a:spcBef>
                <a:spcPts val="662"/>
              </a:spcBef>
              <a:spcAft>
                <a:spcPts val="0"/>
              </a:spcAft>
              <a:buSzPct val="85000"/>
              <a:buChar char="⚫"/>
            </a:pPr>
            <a:r>
              <a:rPr lang="en-US"/>
              <a:t> On the demultiplexing side, as the switch opens in front of a connection, that connection has the opportunity to receive a unit from the path. </a:t>
            </a:r>
            <a:endParaRPr/>
          </a:p>
          <a:p>
            <a:pPr indent="-312944" lvl="0" marL="312944" rtl="0" algn="l">
              <a:spcBef>
                <a:spcPts val="662"/>
              </a:spcBef>
              <a:spcAft>
                <a:spcPts val="0"/>
              </a:spcAft>
              <a:buSzPct val="85000"/>
              <a:buChar char="⚫"/>
            </a:pPr>
            <a:r>
              <a:rPr lang="en-US"/>
              <a:t>In this figure, we assume that no switching is involved and that the data from the first connection at the multiplexer site go to the first connection at the demultiplexer. </a:t>
            </a:r>
            <a:endParaRPr/>
          </a:p>
        </p:txBody>
      </p:sp>
      <p:sp>
        <p:nvSpPr>
          <p:cNvPr id="510" name="Google Shape;510;p54"/>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11" name="Google Shape;511;p5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5"/>
          <p:cNvSpPr txBox="1"/>
          <p:nvPr>
            <p:ph type="title"/>
          </p:nvPr>
        </p:nvSpPr>
        <p:spPr>
          <a:xfrm>
            <a:off x="1158373" y="1133347"/>
            <a:ext cx="292671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6.15	</a:t>
            </a:r>
            <a:r>
              <a:rPr i="1" lang="en-US" sz="2000">
                <a:latin typeface="Times New Roman"/>
                <a:ea typeface="Times New Roman"/>
                <a:cs typeface="Times New Roman"/>
                <a:sym typeface="Times New Roman"/>
              </a:rPr>
              <a:t>Interleaving</a:t>
            </a:r>
            <a:endParaRPr sz="2000">
              <a:latin typeface="Times New Roman"/>
              <a:ea typeface="Times New Roman"/>
              <a:cs typeface="Times New Roman"/>
              <a:sym typeface="Times New Roman"/>
            </a:endParaRPr>
          </a:p>
        </p:txBody>
      </p:sp>
      <p:sp>
        <p:nvSpPr>
          <p:cNvPr id="517" name="Google Shape;517;p55"/>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18" name="Google Shape;518;p55"/>
          <p:cNvSpPr/>
          <p:nvPr/>
        </p:nvSpPr>
        <p:spPr>
          <a:xfrm>
            <a:off x="851039" y="2482595"/>
            <a:ext cx="8941307" cy="247040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19" name="Google Shape;519;p55"/>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20" name="Google Shape;520;p5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6"/>
          <p:cNvSpPr txBox="1"/>
          <p:nvPr>
            <p:ph type="title"/>
          </p:nvPr>
        </p:nvSpPr>
        <p:spPr>
          <a:xfrm>
            <a:off x="1920367" y="371347"/>
            <a:ext cx="5940933" cy="781624"/>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6.8</a:t>
            </a:r>
            <a:endParaRPr/>
          </a:p>
        </p:txBody>
      </p:sp>
      <p:sp>
        <p:nvSpPr>
          <p:cNvPr id="526" name="Google Shape;526;p56"/>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27" name="Google Shape;527;p56"/>
          <p:cNvSpPr/>
          <p:nvPr/>
        </p:nvSpPr>
        <p:spPr>
          <a:xfrm>
            <a:off x="774839" y="2062745"/>
            <a:ext cx="9144000" cy="1715770"/>
          </a:xfrm>
          <a:custGeom>
            <a:rect b="b" l="l" r="r" t="t"/>
            <a:pathLst>
              <a:path extrusionOk="0" h="1715770" w="9144000">
                <a:moveTo>
                  <a:pt x="9144000" y="0"/>
                </a:moveTo>
                <a:lnTo>
                  <a:pt x="0" y="0"/>
                </a:lnTo>
                <a:lnTo>
                  <a:pt x="0" y="857250"/>
                </a:lnTo>
                <a:lnTo>
                  <a:pt x="0" y="858012"/>
                </a:lnTo>
                <a:lnTo>
                  <a:pt x="0" y="1715262"/>
                </a:lnTo>
                <a:lnTo>
                  <a:pt x="9144000" y="1715262"/>
                </a:lnTo>
                <a:lnTo>
                  <a:pt x="9144000" y="858012"/>
                </a:lnTo>
                <a:lnTo>
                  <a:pt x="9144000" y="857250"/>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28" name="Google Shape;528;p56"/>
          <p:cNvSpPr txBox="1"/>
          <p:nvPr/>
        </p:nvSpPr>
        <p:spPr>
          <a:xfrm>
            <a:off x="1082172" y="1284224"/>
            <a:ext cx="8531225" cy="5357495"/>
          </a:xfrm>
          <a:prstGeom prst="rect">
            <a:avLst/>
          </a:prstGeom>
          <a:noFill/>
          <a:ln>
            <a:noFill/>
          </a:ln>
        </p:spPr>
        <p:txBody>
          <a:bodyPr anchorCtr="0" anchor="t" bIns="0" lIns="0" spcFirstLastPara="1" rIns="0" wrap="square" tIns="12700">
            <a:spAutoFit/>
          </a:bodyPr>
          <a:lstStyle/>
          <a:p>
            <a:pPr indent="0" lvl="0" marL="12700" marR="8255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Four channels are multiplexed using TDM. If each  channel sends 100 bytes /s and we multiplex 1 byte per  channel, show the frame traveling on the link, the size of  the frame, the duration of a frame, the frame rate, and  the bit rate for the link.</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1660"/>
              </a:spcBef>
              <a:spcAft>
                <a:spcPts val="0"/>
              </a:spcAft>
              <a:buNone/>
            </a:pPr>
            <a:r>
              <a:rPr b="1" i="1" lang="en-US" sz="2800">
                <a:solidFill>
                  <a:srgbClr val="FF0000"/>
                </a:solidFill>
                <a:latin typeface="Times New Roman"/>
                <a:ea typeface="Times New Roman"/>
                <a:cs typeface="Times New Roman"/>
                <a:sym typeface="Times New Roman"/>
              </a:rPr>
              <a:t>Solution</a:t>
            </a:r>
            <a:endParaRPr sz="2800">
              <a:solidFill>
                <a:schemeClr val="dk1"/>
              </a:solidFill>
              <a:latin typeface="Times New Roman"/>
              <a:ea typeface="Times New Roman"/>
              <a:cs typeface="Times New Roman"/>
              <a:sym typeface="Times New Roman"/>
            </a:endParaRPr>
          </a:p>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The multiplexer is shown in Figure 6.16. Each frame  carries 1 byte from each channel; the size of each frame,  therefore, is 4 bytes, or 32 bits. Because each channel is  sending 100 bytes/s and a frame carries 1 byte from each  channel, the frame rate must be 100 frames per second.  The bit rate is 100 × 32, or 3200 bps.</a:t>
            </a:r>
            <a:endParaRPr sz="2800">
              <a:solidFill>
                <a:schemeClr val="dk1"/>
              </a:solidFill>
              <a:latin typeface="Times New Roman"/>
              <a:ea typeface="Times New Roman"/>
              <a:cs typeface="Times New Roman"/>
              <a:sym typeface="Times New Roman"/>
            </a:endParaRPr>
          </a:p>
        </p:txBody>
      </p:sp>
      <p:sp>
        <p:nvSpPr>
          <p:cNvPr id="529" name="Google Shape;529;p5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7"/>
          <p:cNvSpPr txBox="1"/>
          <p:nvPr>
            <p:ph type="title"/>
          </p:nvPr>
        </p:nvSpPr>
        <p:spPr>
          <a:xfrm>
            <a:off x="1158373" y="1133347"/>
            <a:ext cx="295465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6.16	</a:t>
            </a:r>
            <a:r>
              <a:rPr i="1" lang="en-US" sz="2000">
                <a:latin typeface="Times New Roman"/>
                <a:ea typeface="Times New Roman"/>
                <a:cs typeface="Times New Roman"/>
                <a:sym typeface="Times New Roman"/>
              </a:rPr>
              <a:t>Example 6.8</a:t>
            </a:r>
            <a:endParaRPr sz="2000">
              <a:latin typeface="Times New Roman"/>
              <a:ea typeface="Times New Roman"/>
              <a:cs typeface="Times New Roman"/>
              <a:sym typeface="Times New Roman"/>
            </a:endParaRPr>
          </a:p>
        </p:txBody>
      </p:sp>
      <p:sp>
        <p:nvSpPr>
          <p:cNvPr id="535" name="Google Shape;535;p57"/>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36" name="Google Shape;536;p57"/>
          <p:cNvSpPr/>
          <p:nvPr/>
        </p:nvSpPr>
        <p:spPr>
          <a:xfrm>
            <a:off x="1460639" y="3033522"/>
            <a:ext cx="7688580" cy="21160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37" name="Google Shape;537;p57"/>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38" name="Google Shape;538;p5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8"/>
          <p:cNvSpPr txBox="1"/>
          <p:nvPr>
            <p:ph type="title"/>
          </p:nvPr>
        </p:nvSpPr>
        <p:spPr>
          <a:xfrm>
            <a:off x="1158373" y="504825"/>
            <a:ext cx="2849880" cy="628377"/>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2"/>
              </a:buClr>
              <a:buSzPts val="4000"/>
              <a:buFont typeface="Times New Roman"/>
              <a:buNone/>
            </a:pPr>
            <a:r>
              <a:rPr b="1" i="1" lang="en-US" sz="4000">
                <a:latin typeface="Times New Roman"/>
                <a:ea typeface="Times New Roman"/>
                <a:cs typeface="Times New Roman"/>
                <a:sym typeface="Times New Roman"/>
              </a:rPr>
              <a:t>Empty slots</a:t>
            </a:r>
            <a:endParaRPr b="1" sz="4000">
              <a:latin typeface="Times New Roman"/>
              <a:ea typeface="Times New Roman"/>
              <a:cs typeface="Times New Roman"/>
              <a:sym typeface="Times New Roman"/>
            </a:endParaRPr>
          </a:p>
        </p:txBody>
      </p:sp>
      <p:sp>
        <p:nvSpPr>
          <p:cNvPr id="544" name="Google Shape;544;p58"/>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45" name="Google Shape;545;p58"/>
          <p:cNvSpPr/>
          <p:nvPr/>
        </p:nvSpPr>
        <p:spPr>
          <a:xfrm>
            <a:off x="1341767" y="4088511"/>
            <a:ext cx="8043671" cy="228371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46" name="Google Shape;546;p58"/>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47" name="Google Shape;547;p58"/>
          <p:cNvSpPr txBox="1"/>
          <p:nvPr/>
        </p:nvSpPr>
        <p:spPr>
          <a:xfrm>
            <a:off x="1308100" y="1724025"/>
            <a:ext cx="8229600" cy="2308324"/>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Synchronous TDM is not as efficient as it could be. If a source does not have data to send, the corresponding slot in the output frame is empty.</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Figure shows a case in which one of the input lines has no data to send and one slot in another input line has discontinuous data.</a:t>
            </a:r>
            <a:endParaRPr sz="2400">
              <a:solidFill>
                <a:schemeClr val="dk1"/>
              </a:solidFill>
              <a:latin typeface="Libre Baskerville"/>
              <a:ea typeface="Libre Baskerville"/>
              <a:cs typeface="Libre Baskerville"/>
              <a:sym typeface="Libre Baskerville"/>
            </a:endParaRPr>
          </a:p>
        </p:txBody>
      </p:sp>
      <p:sp>
        <p:nvSpPr>
          <p:cNvPr id="548" name="Google Shape;548;p5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9"/>
          <p:cNvSpPr txBox="1"/>
          <p:nvPr>
            <p:ph type="title"/>
          </p:nvPr>
        </p:nvSpPr>
        <p:spPr>
          <a:xfrm>
            <a:off x="1079500" y="657225"/>
            <a:ext cx="4084954" cy="505267"/>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2"/>
              </a:buClr>
              <a:buSzPts val="3200"/>
              <a:buFont typeface="Times New Roman"/>
              <a:buNone/>
            </a:pPr>
            <a:r>
              <a:rPr b="1" i="1" lang="en-US" sz="3200">
                <a:latin typeface="Times New Roman"/>
                <a:ea typeface="Times New Roman"/>
                <a:cs typeface="Times New Roman"/>
                <a:sym typeface="Times New Roman"/>
              </a:rPr>
              <a:t>Multilevel multiplexing</a:t>
            </a:r>
            <a:endParaRPr b="1" sz="3200">
              <a:latin typeface="Times New Roman"/>
              <a:ea typeface="Times New Roman"/>
              <a:cs typeface="Times New Roman"/>
              <a:sym typeface="Times New Roman"/>
            </a:endParaRPr>
          </a:p>
        </p:txBody>
      </p:sp>
      <p:sp>
        <p:nvSpPr>
          <p:cNvPr id="554" name="Google Shape;554;p59"/>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55" name="Google Shape;555;p59"/>
          <p:cNvSpPr/>
          <p:nvPr/>
        </p:nvSpPr>
        <p:spPr>
          <a:xfrm>
            <a:off x="1384300" y="4619625"/>
            <a:ext cx="7897368" cy="182537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56" name="Google Shape;556;p59"/>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57" name="Google Shape;557;p59"/>
          <p:cNvSpPr txBox="1"/>
          <p:nvPr/>
        </p:nvSpPr>
        <p:spPr>
          <a:xfrm>
            <a:off x="1155700" y="1724025"/>
            <a:ext cx="8763000" cy="2308324"/>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Multilevel multiplexing is a technique used when the data rate of an input line is a multiple of others. </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For example, in Figure 6.19, we have two inputs of 20 kbps and three inputs of 40 kbps. The first two input lines can be multiplexed together to provide a data rate equal to the last three.</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A second level of multiplexing can create an output of 160 kbps</a:t>
            </a:r>
            <a:endParaRPr sz="2400">
              <a:solidFill>
                <a:schemeClr val="dk1"/>
              </a:solidFill>
              <a:latin typeface="Libre Baskerville"/>
              <a:ea typeface="Libre Baskerville"/>
              <a:cs typeface="Libre Baskerville"/>
              <a:sym typeface="Libre Baskerville"/>
            </a:endParaRPr>
          </a:p>
        </p:txBody>
      </p:sp>
      <p:sp>
        <p:nvSpPr>
          <p:cNvPr id="558" name="Google Shape;558;p5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0"/>
          <p:cNvSpPr txBox="1"/>
          <p:nvPr>
            <p:ph type="title"/>
          </p:nvPr>
        </p:nvSpPr>
        <p:spPr>
          <a:xfrm>
            <a:off x="1079500" y="581025"/>
            <a:ext cx="4365625" cy="505267"/>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2"/>
              </a:buClr>
              <a:buSzPts val="3200"/>
              <a:buFont typeface="Times New Roman"/>
              <a:buNone/>
            </a:pPr>
            <a:r>
              <a:rPr b="1" i="1" lang="en-US" sz="3200">
                <a:latin typeface="Times New Roman"/>
                <a:ea typeface="Times New Roman"/>
                <a:cs typeface="Times New Roman"/>
                <a:sym typeface="Times New Roman"/>
              </a:rPr>
              <a:t>Multiple-slot multiplexing</a:t>
            </a:r>
            <a:endParaRPr b="1" sz="3200">
              <a:latin typeface="Times New Roman"/>
              <a:ea typeface="Times New Roman"/>
              <a:cs typeface="Times New Roman"/>
              <a:sym typeface="Times New Roman"/>
            </a:endParaRPr>
          </a:p>
        </p:txBody>
      </p:sp>
      <p:sp>
        <p:nvSpPr>
          <p:cNvPr id="564" name="Google Shape;564;p60"/>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65" name="Google Shape;565;p60"/>
          <p:cNvSpPr/>
          <p:nvPr/>
        </p:nvSpPr>
        <p:spPr>
          <a:xfrm>
            <a:off x="1689100" y="4010025"/>
            <a:ext cx="7751064" cy="244068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66" name="Google Shape;566;p60"/>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67" name="Google Shape;567;p60"/>
          <p:cNvSpPr txBox="1"/>
          <p:nvPr/>
        </p:nvSpPr>
        <p:spPr>
          <a:xfrm>
            <a:off x="1231900" y="1571625"/>
            <a:ext cx="8763000" cy="2308324"/>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Sometimes it is more efficient to allot more than one slot in a frame to a single input line. </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For example, we might have an input line that has a data rate that is a multiple of another input. In Figure 6.20, the input line with a 50-kbps data rate can be given two slots in the output.</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We insert a demultiplexer in the line to make two inputs out of one.</a:t>
            </a:r>
            <a:endParaRPr sz="2400">
              <a:solidFill>
                <a:schemeClr val="dk1"/>
              </a:solidFill>
              <a:latin typeface="Libre Baskerville"/>
              <a:ea typeface="Libre Baskerville"/>
              <a:cs typeface="Libre Baskerville"/>
              <a:sym typeface="Libre Baskerville"/>
            </a:endParaRPr>
          </a:p>
        </p:txBody>
      </p:sp>
      <p:sp>
        <p:nvSpPr>
          <p:cNvPr id="568" name="Google Shape;568;p6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1"/>
          <p:cNvSpPr txBox="1"/>
          <p:nvPr>
            <p:ph type="title"/>
          </p:nvPr>
        </p:nvSpPr>
        <p:spPr>
          <a:xfrm>
            <a:off x="1079500" y="733425"/>
            <a:ext cx="3098800" cy="505267"/>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2"/>
              </a:buClr>
              <a:buSzPts val="3200"/>
              <a:buFont typeface="Times New Roman"/>
              <a:buNone/>
            </a:pPr>
            <a:r>
              <a:rPr b="1" i="1" lang="en-US" sz="3200">
                <a:latin typeface="Times New Roman"/>
                <a:ea typeface="Times New Roman"/>
                <a:cs typeface="Times New Roman"/>
                <a:sym typeface="Times New Roman"/>
              </a:rPr>
              <a:t>Pulse stuffing</a:t>
            </a:r>
            <a:endParaRPr b="1" sz="3200">
              <a:latin typeface="Times New Roman"/>
              <a:ea typeface="Times New Roman"/>
              <a:cs typeface="Times New Roman"/>
              <a:sym typeface="Times New Roman"/>
            </a:endParaRPr>
          </a:p>
        </p:txBody>
      </p:sp>
      <p:sp>
        <p:nvSpPr>
          <p:cNvPr id="574" name="Google Shape;574;p61"/>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75" name="Google Shape;575;p61"/>
          <p:cNvSpPr/>
          <p:nvPr/>
        </p:nvSpPr>
        <p:spPr>
          <a:xfrm>
            <a:off x="2451100" y="4391025"/>
            <a:ext cx="6353555" cy="228371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76" name="Google Shape;576;p61"/>
          <p:cNvSpPr/>
          <p:nvPr/>
        </p:nvSpPr>
        <p:spPr>
          <a:xfrm>
            <a:off x="1003300" y="675322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77" name="Google Shape;577;p61"/>
          <p:cNvSpPr txBox="1"/>
          <p:nvPr/>
        </p:nvSpPr>
        <p:spPr>
          <a:xfrm>
            <a:off x="1308100" y="1724025"/>
            <a:ext cx="8991600" cy="2800767"/>
          </a:xfrm>
          <a:prstGeom prst="rect">
            <a:avLst/>
          </a:prstGeom>
          <a:noFill/>
          <a:ln>
            <a:noFill/>
          </a:ln>
        </p:spPr>
        <p:txBody>
          <a:bodyPr anchorCtr="0" anchor="t" bIns="45700" lIns="91425" spcFirstLastPara="1" rIns="91425" wrap="square" tIns="45700">
            <a:spAutoFit/>
          </a:bodyPr>
          <a:lstStyle/>
          <a:p>
            <a:pPr indent="-139700" lvl="0" marL="0" marR="0" rtl="0" algn="l">
              <a:spcBef>
                <a:spcPts val="0"/>
              </a:spcBef>
              <a:spcAft>
                <a:spcPts val="0"/>
              </a:spcAft>
              <a:buClr>
                <a:schemeClr val="dk1"/>
              </a:buClr>
              <a:buSzPts val="2200"/>
              <a:buFont typeface="Arial"/>
              <a:buChar char="•"/>
            </a:pPr>
            <a:r>
              <a:rPr lang="en-US" sz="2200">
                <a:solidFill>
                  <a:schemeClr val="dk1"/>
                </a:solidFill>
                <a:latin typeface="Libre Baskerville"/>
                <a:ea typeface="Libre Baskerville"/>
                <a:cs typeface="Libre Baskerville"/>
                <a:sym typeface="Libre Baskerville"/>
              </a:rPr>
              <a:t>Sometimes the bit rates of sources are not multiple integers of each other. Therefore, neither of the above two techniques can be applied.</a:t>
            </a:r>
            <a:endParaRPr/>
          </a:p>
          <a:p>
            <a:pPr indent="-139700" lvl="0" marL="0" marR="0" rtl="0" algn="l">
              <a:spcBef>
                <a:spcPts val="0"/>
              </a:spcBef>
              <a:spcAft>
                <a:spcPts val="0"/>
              </a:spcAft>
              <a:buClr>
                <a:schemeClr val="dk1"/>
              </a:buClr>
              <a:buSzPts val="2200"/>
              <a:buFont typeface="Arial"/>
              <a:buChar char="•"/>
            </a:pPr>
            <a:r>
              <a:rPr lang="en-US" sz="2200">
                <a:solidFill>
                  <a:schemeClr val="dk1"/>
                </a:solidFill>
                <a:latin typeface="Libre Baskerville"/>
                <a:ea typeface="Libre Baskerville"/>
                <a:cs typeface="Libre Baskerville"/>
                <a:sym typeface="Libre Baskerville"/>
              </a:rPr>
              <a:t> One solution is to make the highest input data rate the dominant data rate and then add dummy bits to the input lines with lower rates.</a:t>
            </a:r>
            <a:endParaRPr/>
          </a:p>
          <a:p>
            <a:pPr indent="-139700" lvl="0" marL="0" marR="0" rtl="0" algn="l">
              <a:spcBef>
                <a:spcPts val="0"/>
              </a:spcBef>
              <a:spcAft>
                <a:spcPts val="0"/>
              </a:spcAft>
              <a:buClr>
                <a:schemeClr val="dk1"/>
              </a:buClr>
              <a:buSzPts val="2200"/>
              <a:buFont typeface="Arial"/>
              <a:buChar char="•"/>
            </a:pPr>
            <a:r>
              <a:rPr lang="en-US" sz="2200">
                <a:solidFill>
                  <a:schemeClr val="dk1"/>
                </a:solidFill>
                <a:latin typeface="Libre Baskerville"/>
                <a:ea typeface="Libre Baskerville"/>
                <a:cs typeface="Libre Baskerville"/>
                <a:sym typeface="Libre Baskerville"/>
              </a:rPr>
              <a:t> This will increase their rates. This technique is called pulse stuffing, bit padding, or bit stuffing. </a:t>
            </a:r>
            <a:endParaRPr/>
          </a:p>
          <a:p>
            <a:pPr indent="-139700" lvl="0" marL="0" marR="0" rtl="0" algn="l">
              <a:spcBef>
                <a:spcPts val="0"/>
              </a:spcBef>
              <a:spcAft>
                <a:spcPts val="0"/>
              </a:spcAft>
              <a:buClr>
                <a:schemeClr val="dk1"/>
              </a:buClr>
              <a:buSzPts val="2200"/>
              <a:buFont typeface="Arial"/>
              <a:buChar char="•"/>
            </a:pPr>
            <a:r>
              <a:rPr lang="en-US" sz="2200">
                <a:solidFill>
                  <a:schemeClr val="dk1"/>
                </a:solidFill>
                <a:latin typeface="Libre Baskerville"/>
                <a:ea typeface="Libre Baskerville"/>
                <a:cs typeface="Libre Baskerville"/>
                <a:sym typeface="Libre Baskerville"/>
              </a:rPr>
              <a:t>The idea is shown in Figure 6.21. The input with a data rate of 46 is pulse-stuffed to increase the rate to 50 kbps. Now multiplexing can take place.</a:t>
            </a:r>
            <a:endParaRPr sz="2200">
              <a:solidFill>
                <a:schemeClr val="dk1"/>
              </a:solidFill>
              <a:latin typeface="Libre Baskerville"/>
              <a:ea typeface="Libre Baskerville"/>
              <a:cs typeface="Libre Baskerville"/>
              <a:sym typeface="Libre Baskerville"/>
            </a:endParaRPr>
          </a:p>
        </p:txBody>
      </p:sp>
      <p:sp>
        <p:nvSpPr>
          <p:cNvPr id="578" name="Google Shape;578;p6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2"/>
          <p:cNvSpPr txBox="1"/>
          <p:nvPr>
            <p:ph type="title"/>
          </p:nvPr>
        </p:nvSpPr>
        <p:spPr>
          <a:xfrm>
            <a:off x="1003300" y="276225"/>
            <a:ext cx="3005455" cy="505267"/>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2"/>
              </a:buClr>
              <a:buSzPts val="3200"/>
              <a:buFont typeface="Times New Roman"/>
              <a:buNone/>
            </a:pPr>
            <a:r>
              <a:rPr b="1" i="1" lang="en-US" sz="3200">
                <a:latin typeface="Times New Roman"/>
                <a:ea typeface="Times New Roman"/>
                <a:cs typeface="Times New Roman"/>
                <a:sym typeface="Times New Roman"/>
              </a:rPr>
              <a:t>Framing bits</a:t>
            </a:r>
            <a:endParaRPr b="1" sz="3200">
              <a:latin typeface="Times New Roman"/>
              <a:ea typeface="Times New Roman"/>
              <a:cs typeface="Times New Roman"/>
              <a:sym typeface="Times New Roman"/>
            </a:endParaRPr>
          </a:p>
        </p:txBody>
      </p:sp>
      <p:sp>
        <p:nvSpPr>
          <p:cNvPr id="584" name="Google Shape;584;p62"/>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85" name="Google Shape;585;p62"/>
          <p:cNvSpPr/>
          <p:nvPr/>
        </p:nvSpPr>
        <p:spPr>
          <a:xfrm>
            <a:off x="2679700" y="4772025"/>
            <a:ext cx="6324739" cy="165087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86" name="Google Shape;586;p62"/>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87" name="Google Shape;587;p62"/>
          <p:cNvSpPr txBox="1"/>
          <p:nvPr/>
        </p:nvSpPr>
        <p:spPr>
          <a:xfrm>
            <a:off x="622300" y="962025"/>
            <a:ext cx="9829800" cy="3816429"/>
          </a:xfrm>
          <a:prstGeom prst="rect">
            <a:avLst/>
          </a:prstGeom>
          <a:noFill/>
          <a:ln>
            <a:noFill/>
          </a:ln>
        </p:spPr>
        <p:txBody>
          <a:bodyPr anchorCtr="0" anchor="t" bIns="45700" lIns="91425" spcFirstLastPara="1" rIns="91425" wrap="square" tIns="45700">
            <a:spAutoFit/>
          </a:bodyPr>
          <a:lstStyle/>
          <a:p>
            <a:pPr indent="-139700" lvl="0" marL="0" marR="0" rtl="0" algn="just">
              <a:spcBef>
                <a:spcPts val="0"/>
              </a:spcBef>
              <a:spcAft>
                <a:spcPts val="0"/>
              </a:spcAft>
              <a:buClr>
                <a:schemeClr val="dk1"/>
              </a:buClr>
              <a:buSzPts val="2200"/>
              <a:buFont typeface="Arial"/>
              <a:buChar char="•"/>
            </a:pPr>
            <a:r>
              <a:rPr lang="en-US" sz="2200">
                <a:solidFill>
                  <a:schemeClr val="dk1"/>
                </a:solidFill>
                <a:latin typeface="Libre Baskerville"/>
                <a:ea typeface="Libre Baskerville"/>
                <a:cs typeface="Libre Baskerville"/>
                <a:sym typeface="Libre Baskerville"/>
              </a:rPr>
              <a:t>The implementation of TDM is not as simple as that of FDM. Synchronization between the multiplexer and demultiplexer is a major issue.</a:t>
            </a:r>
            <a:endParaRPr/>
          </a:p>
          <a:p>
            <a:pPr indent="-139700" lvl="0" marL="0" marR="0" rtl="0" algn="just">
              <a:spcBef>
                <a:spcPts val="0"/>
              </a:spcBef>
              <a:spcAft>
                <a:spcPts val="0"/>
              </a:spcAft>
              <a:buClr>
                <a:schemeClr val="dk1"/>
              </a:buClr>
              <a:buSzPts val="2200"/>
              <a:buFont typeface="Arial"/>
              <a:buChar char="•"/>
            </a:pPr>
            <a:r>
              <a:rPr lang="en-US" sz="2200">
                <a:solidFill>
                  <a:schemeClr val="dk1"/>
                </a:solidFill>
                <a:latin typeface="Libre Baskerville"/>
                <a:ea typeface="Libre Baskerville"/>
                <a:cs typeface="Libre Baskerville"/>
                <a:sym typeface="Libre Baskerville"/>
              </a:rPr>
              <a:t> If the multiplexer and the demultiplexer are not synchronized, a bit belonging to one channel may be received by the wrong channel.</a:t>
            </a:r>
            <a:endParaRPr/>
          </a:p>
          <a:p>
            <a:pPr indent="-139700" lvl="0" marL="0" marR="0" rtl="0" algn="just">
              <a:spcBef>
                <a:spcPts val="0"/>
              </a:spcBef>
              <a:spcAft>
                <a:spcPts val="0"/>
              </a:spcAft>
              <a:buClr>
                <a:schemeClr val="dk1"/>
              </a:buClr>
              <a:buSzPts val="2200"/>
              <a:buFont typeface="Arial"/>
              <a:buChar char="•"/>
            </a:pPr>
            <a:r>
              <a:rPr lang="en-US" sz="2200">
                <a:solidFill>
                  <a:schemeClr val="dk1"/>
                </a:solidFill>
                <a:latin typeface="Libre Baskerville"/>
                <a:ea typeface="Libre Baskerville"/>
                <a:cs typeface="Libre Baskerville"/>
                <a:sym typeface="Libre Baskerville"/>
              </a:rPr>
              <a:t> For this reason, one or more synchronization bits are usually added to the beginning of each frame. </a:t>
            </a:r>
            <a:endParaRPr/>
          </a:p>
          <a:p>
            <a:pPr indent="-139700" lvl="0" marL="0" marR="0" rtl="0" algn="just">
              <a:spcBef>
                <a:spcPts val="0"/>
              </a:spcBef>
              <a:spcAft>
                <a:spcPts val="0"/>
              </a:spcAft>
              <a:buClr>
                <a:schemeClr val="dk1"/>
              </a:buClr>
              <a:buSzPts val="2200"/>
              <a:buFont typeface="Arial"/>
              <a:buChar char="•"/>
            </a:pPr>
            <a:r>
              <a:rPr lang="en-US" sz="2200">
                <a:solidFill>
                  <a:schemeClr val="dk1"/>
                </a:solidFill>
                <a:latin typeface="Libre Baskerville"/>
                <a:ea typeface="Libre Baskerville"/>
                <a:cs typeface="Libre Baskerville"/>
                <a:sym typeface="Libre Baskerville"/>
              </a:rPr>
              <a:t>These bits, called framing bits, follow a pattern, frame to frame, that allows the demultiplexer to synchronize with the incoming stream so that it can separate the time slots accurately.</a:t>
            </a:r>
            <a:endParaRPr/>
          </a:p>
          <a:p>
            <a:pPr indent="-139700" lvl="0" marL="0" marR="0" rtl="0" algn="just">
              <a:spcBef>
                <a:spcPts val="0"/>
              </a:spcBef>
              <a:spcAft>
                <a:spcPts val="0"/>
              </a:spcAft>
              <a:buClr>
                <a:schemeClr val="dk1"/>
              </a:buClr>
              <a:buSzPts val="2200"/>
              <a:buFont typeface="Arial"/>
              <a:buChar char="•"/>
            </a:pPr>
            <a:r>
              <a:rPr lang="en-US" sz="2200">
                <a:solidFill>
                  <a:schemeClr val="dk1"/>
                </a:solidFill>
                <a:latin typeface="Libre Baskerville"/>
                <a:ea typeface="Libre Baskerville"/>
                <a:cs typeface="Libre Baskerville"/>
                <a:sym typeface="Libre Baskerville"/>
              </a:rPr>
              <a:t> In most cases, this synchronization information consists of 1 bit per frame, alternating between 0 and 1</a:t>
            </a:r>
            <a:endParaRPr sz="2200">
              <a:solidFill>
                <a:schemeClr val="dk1"/>
              </a:solidFill>
              <a:latin typeface="Libre Baskerville"/>
              <a:ea typeface="Libre Baskerville"/>
              <a:cs typeface="Libre Baskerville"/>
              <a:sym typeface="Libre Baskerville"/>
            </a:endParaRPr>
          </a:p>
        </p:txBody>
      </p:sp>
      <p:sp>
        <p:nvSpPr>
          <p:cNvPr id="588" name="Google Shape;588;p6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8"/>
          <p:cNvSpPr txBox="1"/>
          <p:nvPr>
            <p:ph type="title"/>
          </p:nvPr>
        </p:nvSpPr>
        <p:spPr>
          <a:xfrm>
            <a:off x="1158373" y="1133347"/>
            <a:ext cx="453580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6.1	</a:t>
            </a:r>
            <a:r>
              <a:rPr i="1" lang="en-US" sz="2000">
                <a:latin typeface="Times New Roman"/>
                <a:ea typeface="Times New Roman"/>
                <a:cs typeface="Times New Roman"/>
                <a:sym typeface="Times New Roman"/>
              </a:rPr>
              <a:t>Dividing a link into channels</a:t>
            </a:r>
            <a:endParaRPr sz="2000">
              <a:latin typeface="Times New Roman"/>
              <a:ea typeface="Times New Roman"/>
              <a:cs typeface="Times New Roman"/>
              <a:sym typeface="Times New Roman"/>
            </a:endParaRPr>
          </a:p>
        </p:txBody>
      </p:sp>
      <p:sp>
        <p:nvSpPr>
          <p:cNvPr id="156" name="Google Shape;156;p18"/>
          <p:cNvSpPr/>
          <p:nvPr/>
        </p:nvSpPr>
        <p:spPr>
          <a:xfrm>
            <a:off x="1079639" y="2936748"/>
            <a:ext cx="8465057" cy="20604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57" name="Google Shape;157;p18"/>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58" name="Google Shape;158;p1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59" name="Google Shape;159;p1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3"/>
          <p:cNvSpPr txBox="1"/>
          <p:nvPr>
            <p:ph type="title"/>
          </p:nvPr>
        </p:nvSpPr>
        <p:spPr>
          <a:xfrm>
            <a:off x="1920366" y="371347"/>
            <a:ext cx="4645534" cy="781624"/>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6.10</a:t>
            </a:r>
            <a:endParaRPr/>
          </a:p>
        </p:txBody>
      </p:sp>
      <p:sp>
        <p:nvSpPr>
          <p:cNvPr id="594" name="Google Shape;594;p63"/>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595" name="Google Shape;595;p63"/>
          <p:cNvSpPr/>
          <p:nvPr/>
        </p:nvSpPr>
        <p:spPr>
          <a:xfrm>
            <a:off x="774839" y="2062745"/>
            <a:ext cx="9144000" cy="2573020"/>
          </a:xfrm>
          <a:custGeom>
            <a:rect b="b" l="l" r="r" t="t"/>
            <a:pathLst>
              <a:path extrusionOk="0" h="2573020" w="9144000">
                <a:moveTo>
                  <a:pt x="9144000" y="0"/>
                </a:moveTo>
                <a:lnTo>
                  <a:pt x="0" y="0"/>
                </a:lnTo>
                <a:lnTo>
                  <a:pt x="0" y="857250"/>
                </a:lnTo>
                <a:lnTo>
                  <a:pt x="0" y="858012"/>
                </a:lnTo>
                <a:lnTo>
                  <a:pt x="0" y="1714500"/>
                </a:lnTo>
                <a:lnTo>
                  <a:pt x="0" y="1715262"/>
                </a:lnTo>
                <a:lnTo>
                  <a:pt x="0" y="2572512"/>
                </a:lnTo>
                <a:lnTo>
                  <a:pt x="9144000" y="2572512"/>
                </a:lnTo>
                <a:lnTo>
                  <a:pt x="9144000" y="1715262"/>
                </a:lnTo>
                <a:lnTo>
                  <a:pt x="9144000" y="1714500"/>
                </a:lnTo>
                <a:lnTo>
                  <a:pt x="9144000" y="858012"/>
                </a:lnTo>
                <a:lnTo>
                  <a:pt x="9144000" y="857250"/>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96" name="Google Shape;596;p63"/>
          <p:cNvSpPr/>
          <p:nvPr/>
        </p:nvSpPr>
        <p:spPr>
          <a:xfrm>
            <a:off x="774839" y="549173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97" name="Google Shape;597;p63"/>
          <p:cNvSpPr txBox="1"/>
          <p:nvPr/>
        </p:nvSpPr>
        <p:spPr>
          <a:xfrm>
            <a:off x="1082160" y="1360424"/>
            <a:ext cx="8489950" cy="500951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We have four sources, each creating 250 characters per  second. If the interleaved unit is a character and 1  synchronizing bit is added to each frame, find (</a:t>
            </a:r>
            <a:r>
              <a:rPr b="1" i="1" lang="en-US" sz="2800">
                <a:solidFill>
                  <a:srgbClr val="FF0000"/>
                </a:solidFill>
                <a:latin typeface="Times New Roman"/>
                <a:ea typeface="Times New Roman"/>
                <a:cs typeface="Times New Roman"/>
                <a:sym typeface="Times New Roman"/>
              </a:rPr>
              <a:t>a</a:t>
            </a:r>
            <a:r>
              <a:rPr b="1" i="1" lang="en-US" sz="2800">
                <a:solidFill>
                  <a:schemeClr val="dk1"/>
                </a:solidFill>
                <a:latin typeface="Times New Roman"/>
                <a:ea typeface="Times New Roman"/>
                <a:cs typeface="Times New Roman"/>
                <a:sym typeface="Times New Roman"/>
              </a:rPr>
              <a:t>) the data  rate of each source, (</a:t>
            </a:r>
            <a:r>
              <a:rPr b="1" i="1" lang="en-US" sz="2800">
                <a:solidFill>
                  <a:srgbClr val="FF0000"/>
                </a:solidFill>
                <a:latin typeface="Times New Roman"/>
                <a:ea typeface="Times New Roman"/>
                <a:cs typeface="Times New Roman"/>
                <a:sym typeface="Times New Roman"/>
              </a:rPr>
              <a:t>b</a:t>
            </a:r>
            <a:r>
              <a:rPr b="1" i="1" lang="en-US" sz="2800">
                <a:solidFill>
                  <a:schemeClr val="dk1"/>
                </a:solidFill>
                <a:latin typeface="Times New Roman"/>
                <a:ea typeface="Times New Roman"/>
                <a:cs typeface="Times New Roman"/>
                <a:sym typeface="Times New Roman"/>
              </a:rPr>
              <a:t>) the duration of each character in  each source, (</a:t>
            </a:r>
            <a:r>
              <a:rPr b="1" i="1" lang="en-US" sz="2800">
                <a:solidFill>
                  <a:srgbClr val="FF0000"/>
                </a:solidFill>
                <a:latin typeface="Times New Roman"/>
                <a:ea typeface="Times New Roman"/>
                <a:cs typeface="Times New Roman"/>
                <a:sym typeface="Times New Roman"/>
              </a:rPr>
              <a:t>c</a:t>
            </a:r>
            <a:r>
              <a:rPr b="1" i="1" lang="en-US" sz="2800">
                <a:solidFill>
                  <a:schemeClr val="dk1"/>
                </a:solidFill>
                <a:latin typeface="Times New Roman"/>
                <a:ea typeface="Times New Roman"/>
                <a:cs typeface="Times New Roman"/>
                <a:sym typeface="Times New Roman"/>
              </a:rPr>
              <a:t>) the frame rate, (</a:t>
            </a:r>
            <a:r>
              <a:rPr b="1" i="1" lang="en-US" sz="2800">
                <a:solidFill>
                  <a:srgbClr val="FF0000"/>
                </a:solidFill>
                <a:latin typeface="Times New Roman"/>
                <a:ea typeface="Times New Roman"/>
                <a:cs typeface="Times New Roman"/>
                <a:sym typeface="Times New Roman"/>
              </a:rPr>
              <a:t>d</a:t>
            </a:r>
            <a:r>
              <a:rPr b="1" i="1" lang="en-US" sz="2800">
                <a:solidFill>
                  <a:schemeClr val="dk1"/>
                </a:solidFill>
                <a:latin typeface="Times New Roman"/>
                <a:ea typeface="Times New Roman"/>
                <a:cs typeface="Times New Roman"/>
                <a:sym typeface="Times New Roman"/>
              </a:rPr>
              <a:t>) the duration of each  frame, (</a:t>
            </a:r>
            <a:r>
              <a:rPr b="1" i="1" lang="en-US" sz="2800">
                <a:solidFill>
                  <a:srgbClr val="FF0000"/>
                </a:solidFill>
                <a:latin typeface="Times New Roman"/>
                <a:ea typeface="Times New Roman"/>
                <a:cs typeface="Times New Roman"/>
                <a:sym typeface="Times New Roman"/>
              </a:rPr>
              <a:t>e</a:t>
            </a:r>
            <a:r>
              <a:rPr b="1" i="1" lang="en-US" sz="2800">
                <a:solidFill>
                  <a:schemeClr val="dk1"/>
                </a:solidFill>
                <a:latin typeface="Times New Roman"/>
                <a:ea typeface="Times New Roman"/>
                <a:cs typeface="Times New Roman"/>
                <a:sym typeface="Times New Roman"/>
              </a:rPr>
              <a:t>) the number of bits in each frame, and (</a:t>
            </a:r>
            <a:r>
              <a:rPr b="1" i="1" lang="en-US" sz="2800">
                <a:solidFill>
                  <a:srgbClr val="FF0000"/>
                </a:solidFill>
                <a:latin typeface="Times New Roman"/>
                <a:ea typeface="Times New Roman"/>
                <a:cs typeface="Times New Roman"/>
                <a:sym typeface="Times New Roman"/>
              </a:rPr>
              <a:t>f</a:t>
            </a:r>
            <a:r>
              <a:rPr b="1" i="1" lang="en-US" sz="2800">
                <a:solidFill>
                  <a:schemeClr val="dk1"/>
                </a:solidFill>
                <a:latin typeface="Times New Roman"/>
                <a:ea typeface="Times New Roman"/>
                <a:cs typeface="Times New Roman"/>
                <a:sym typeface="Times New Roman"/>
              </a:rPr>
              <a:t>) the  data rate of the link.</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2280"/>
              </a:spcBef>
              <a:spcAft>
                <a:spcPts val="0"/>
              </a:spcAft>
              <a:buNone/>
            </a:pPr>
            <a:r>
              <a:rPr b="1" i="1" lang="en-US" sz="2800">
                <a:solidFill>
                  <a:srgbClr val="FF0000"/>
                </a:solidFill>
                <a:latin typeface="Times New Roman"/>
                <a:ea typeface="Times New Roman"/>
                <a:cs typeface="Times New Roman"/>
                <a:sym typeface="Times New Roman"/>
              </a:rPr>
              <a:t>Solution</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We can answer the questions as follows:</a:t>
            </a:r>
            <a:endParaRPr sz="2800">
              <a:solidFill>
                <a:schemeClr val="dk1"/>
              </a:solidFill>
              <a:latin typeface="Times New Roman"/>
              <a:ea typeface="Times New Roman"/>
              <a:cs typeface="Times New Roman"/>
              <a:sym typeface="Times New Roman"/>
            </a:endParaRPr>
          </a:p>
          <a:p>
            <a:pPr indent="-457200" lvl="0" marL="469900" marR="112395"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a.	</a:t>
            </a:r>
            <a:r>
              <a:rPr b="1" i="1" lang="en-US" sz="2800">
                <a:solidFill>
                  <a:schemeClr val="dk1"/>
                </a:solidFill>
                <a:latin typeface="Times New Roman"/>
                <a:ea typeface="Times New Roman"/>
                <a:cs typeface="Times New Roman"/>
                <a:sym typeface="Times New Roman"/>
              </a:rPr>
              <a:t>The data rate of each source is 250 × 8 = 2000 bps = 2  kbps.</a:t>
            </a:r>
            <a:endParaRPr sz="2800">
              <a:solidFill>
                <a:schemeClr val="dk1"/>
              </a:solidFill>
              <a:latin typeface="Times New Roman"/>
              <a:ea typeface="Times New Roman"/>
              <a:cs typeface="Times New Roman"/>
              <a:sym typeface="Times New Roman"/>
            </a:endParaRPr>
          </a:p>
        </p:txBody>
      </p:sp>
      <p:sp>
        <p:nvSpPr>
          <p:cNvPr id="598" name="Google Shape;598;p63"/>
          <p:cNvSpPr/>
          <p:nvPr/>
        </p:nvSpPr>
        <p:spPr>
          <a:xfrm>
            <a:off x="774839" y="634898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599" name="Google Shape;599;p6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64"/>
          <p:cNvSpPr txBox="1"/>
          <p:nvPr>
            <p:ph type="title"/>
          </p:nvPr>
        </p:nvSpPr>
        <p:spPr>
          <a:xfrm>
            <a:off x="1920367" y="371347"/>
            <a:ext cx="7541133" cy="781624"/>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6.10 (continued)</a:t>
            </a:r>
            <a:endParaRPr/>
          </a:p>
        </p:txBody>
      </p:sp>
      <p:sp>
        <p:nvSpPr>
          <p:cNvPr id="605" name="Google Shape;605;p64"/>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606" name="Google Shape;606;p64"/>
          <p:cNvSpPr txBox="1"/>
          <p:nvPr/>
        </p:nvSpPr>
        <p:spPr>
          <a:xfrm>
            <a:off x="1079500" y="1343025"/>
            <a:ext cx="8300720" cy="5183470"/>
          </a:xfrm>
          <a:prstGeom prst="rect">
            <a:avLst/>
          </a:prstGeom>
          <a:noFill/>
          <a:ln>
            <a:noFill/>
          </a:ln>
        </p:spPr>
        <p:txBody>
          <a:bodyPr anchorCtr="0" anchor="t" bIns="0" lIns="0" spcFirstLastPara="1" rIns="0" wrap="square" tIns="12700">
            <a:spAutoFit/>
          </a:bodyPr>
          <a:lstStyle/>
          <a:p>
            <a:pPr indent="-456565" lvl="0" marL="456565" marR="408305" rtl="0" algn="l">
              <a:lnSpc>
                <a:spcPct val="100000"/>
              </a:lnSpc>
              <a:spcBef>
                <a:spcPts val="0"/>
              </a:spcBef>
              <a:spcAft>
                <a:spcPts val="0"/>
              </a:spcAft>
              <a:buClr>
                <a:srgbClr val="FF0000"/>
              </a:buClr>
              <a:buSzPts val="2400"/>
              <a:buFont typeface="Times New Roman"/>
              <a:buAutoNum type="alphaLcPeriod" startAt="2"/>
            </a:pPr>
            <a:r>
              <a:rPr b="1" i="1" lang="en-US" sz="2400">
                <a:solidFill>
                  <a:schemeClr val="dk1"/>
                </a:solidFill>
                <a:latin typeface="Times New Roman"/>
                <a:ea typeface="Times New Roman"/>
                <a:cs typeface="Times New Roman"/>
                <a:sym typeface="Times New Roman"/>
              </a:rPr>
              <a:t>Each source sends 250 characters per second;  therefore, the duration of a character is 1/250 s, or  4 ms.</a:t>
            </a:r>
            <a:endParaRPr sz="2400">
              <a:solidFill>
                <a:schemeClr val="dk1"/>
              </a:solidFill>
              <a:latin typeface="Times New Roman"/>
              <a:ea typeface="Times New Roman"/>
              <a:cs typeface="Times New Roman"/>
              <a:sym typeface="Times New Roman"/>
            </a:endParaRPr>
          </a:p>
          <a:p>
            <a:pPr indent="-436244" lvl="0" marL="436244" marR="215265" rtl="0" algn="l">
              <a:lnSpc>
                <a:spcPct val="100000"/>
              </a:lnSpc>
              <a:spcBef>
                <a:spcPts val="0"/>
              </a:spcBef>
              <a:spcAft>
                <a:spcPts val="0"/>
              </a:spcAft>
              <a:buClr>
                <a:srgbClr val="FF0000"/>
              </a:buClr>
              <a:buSzPts val="2400"/>
              <a:buFont typeface="Times New Roman"/>
              <a:buAutoNum type="alphaLcPeriod" startAt="2"/>
            </a:pPr>
            <a:r>
              <a:rPr b="1" i="1" lang="en-US" sz="2400">
                <a:solidFill>
                  <a:schemeClr val="dk1"/>
                </a:solidFill>
                <a:latin typeface="Times New Roman"/>
                <a:ea typeface="Times New Roman"/>
                <a:cs typeface="Times New Roman"/>
                <a:sym typeface="Times New Roman"/>
              </a:rPr>
              <a:t>Each frame has one character from each source,  which means the link needs to send 250 frames per  second to keep the transmission rate of each source.</a:t>
            </a:r>
            <a:endParaRPr sz="2400">
              <a:solidFill>
                <a:schemeClr val="dk1"/>
              </a:solidFill>
              <a:latin typeface="Times New Roman"/>
              <a:ea typeface="Times New Roman"/>
              <a:cs typeface="Times New Roman"/>
              <a:sym typeface="Times New Roman"/>
            </a:endParaRPr>
          </a:p>
          <a:p>
            <a:pPr indent="-456565" lvl="0" marL="456565" marR="5080" rtl="0" algn="l">
              <a:lnSpc>
                <a:spcPct val="100000"/>
              </a:lnSpc>
              <a:spcBef>
                <a:spcPts val="0"/>
              </a:spcBef>
              <a:spcAft>
                <a:spcPts val="0"/>
              </a:spcAft>
              <a:buClr>
                <a:srgbClr val="FF0000"/>
              </a:buClr>
              <a:buSzPts val="2400"/>
              <a:buFont typeface="Times New Roman"/>
              <a:buAutoNum type="alphaLcPeriod" startAt="2"/>
            </a:pPr>
            <a:r>
              <a:rPr b="1" i="1" lang="en-US" sz="2400">
                <a:solidFill>
                  <a:schemeClr val="dk1"/>
                </a:solidFill>
                <a:latin typeface="Times New Roman"/>
                <a:ea typeface="Times New Roman"/>
                <a:cs typeface="Times New Roman"/>
                <a:sym typeface="Times New Roman"/>
              </a:rPr>
              <a:t>The duration of each frame is 1/250 s, or 4 ms. Note  that the duration of each frame is the same as the  duration of each character coming from each source.</a:t>
            </a:r>
            <a:endParaRPr sz="2400">
              <a:solidFill>
                <a:schemeClr val="dk1"/>
              </a:solidFill>
              <a:latin typeface="Times New Roman"/>
              <a:ea typeface="Times New Roman"/>
              <a:cs typeface="Times New Roman"/>
              <a:sym typeface="Times New Roman"/>
            </a:endParaRPr>
          </a:p>
          <a:p>
            <a:pPr indent="-436244" lvl="0" marL="436244" marR="694690" rtl="0" algn="l">
              <a:lnSpc>
                <a:spcPct val="100000"/>
              </a:lnSpc>
              <a:spcBef>
                <a:spcPts val="0"/>
              </a:spcBef>
              <a:spcAft>
                <a:spcPts val="0"/>
              </a:spcAft>
              <a:buClr>
                <a:srgbClr val="FF0000"/>
              </a:buClr>
              <a:buSzPts val="2400"/>
              <a:buFont typeface="Times New Roman"/>
              <a:buAutoNum type="alphaLcPeriod" startAt="2"/>
            </a:pPr>
            <a:r>
              <a:rPr b="1" i="1" lang="en-US" sz="2400">
                <a:solidFill>
                  <a:schemeClr val="dk1"/>
                </a:solidFill>
                <a:latin typeface="Times New Roman"/>
                <a:ea typeface="Times New Roman"/>
                <a:cs typeface="Times New Roman"/>
                <a:sym typeface="Times New Roman"/>
              </a:rPr>
              <a:t>Each frame carries 4 characters and 1 extra  synchronizing bit. This means that each frame is  4 × 8 + 1 = 33 bits.</a:t>
            </a:r>
            <a:endParaRPr b="1" i="1" sz="2400">
              <a:solidFill>
                <a:schemeClr val="dk1"/>
              </a:solidFill>
              <a:latin typeface="Times New Roman"/>
              <a:ea typeface="Times New Roman"/>
              <a:cs typeface="Times New Roman"/>
              <a:sym typeface="Times New Roman"/>
            </a:endParaRPr>
          </a:p>
          <a:p>
            <a:pPr indent="-436244" lvl="0" marL="436244" marR="694690" rtl="0" algn="l">
              <a:lnSpc>
                <a:spcPct val="100000"/>
              </a:lnSpc>
              <a:spcBef>
                <a:spcPts val="0"/>
              </a:spcBef>
              <a:spcAft>
                <a:spcPts val="0"/>
              </a:spcAft>
              <a:buClr>
                <a:srgbClr val="FF0000"/>
              </a:buClr>
              <a:buSzPts val="2400"/>
              <a:buFont typeface="Times New Roman"/>
              <a:buAutoNum type="alphaLcPeriod" startAt="2"/>
            </a:pPr>
            <a:r>
              <a:rPr b="1" i="1" lang="en-US" sz="2400">
                <a:solidFill>
                  <a:schemeClr val="dk1"/>
                </a:solidFill>
                <a:latin typeface="Times New Roman"/>
                <a:ea typeface="Times New Roman"/>
                <a:cs typeface="Times New Roman"/>
                <a:sym typeface="Times New Roman"/>
              </a:rPr>
              <a:t>The link sends 250 frames per second, and each frame contains 33 bits. This means that the data rate of the link is 250 × 33, or 8250 bps.</a:t>
            </a:r>
            <a:endParaRPr b="1" i="1" sz="2400">
              <a:solidFill>
                <a:schemeClr val="dk1"/>
              </a:solidFill>
              <a:latin typeface="Times New Roman"/>
              <a:ea typeface="Times New Roman"/>
              <a:cs typeface="Times New Roman"/>
              <a:sym typeface="Times New Roman"/>
            </a:endParaRPr>
          </a:p>
        </p:txBody>
      </p:sp>
      <p:sp>
        <p:nvSpPr>
          <p:cNvPr id="607" name="Google Shape;607;p6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65"/>
          <p:cNvSpPr txBox="1"/>
          <p:nvPr>
            <p:ph type="title"/>
          </p:nvPr>
        </p:nvSpPr>
        <p:spPr>
          <a:xfrm>
            <a:off x="1920366" y="371347"/>
            <a:ext cx="4950334" cy="781624"/>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Arial"/>
              <a:buNone/>
            </a:pPr>
            <a:r>
              <a:rPr i="1" lang="en-US">
                <a:solidFill>
                  <a:srgbClr val="FF0000"/>
                </a:solidFill>
                <a:latin typeface="Arial"/>
                <a:ea typeface="Arial"/>
                <a:cs typeface="Arial"/>
                <a:sym typeface="Arial"/>
              </a:rPr>
              <a:t>Example 6.11</a:t>
            </a:r>
            <a:endParaRPr/>
          </a:p>
        </p:txBody>
      </p:sp>
      <p:sp>
        <p:nvSpPr>
          <p:cNvPr id="613" name="Google Shape;613;p65"/>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grpSp>
        <p:nvGrpSpPr>
          <p:cNvPr id="614" name="Google Shape;614;p65"/>
          <p:cNvGrpSpPr/>
          <p:nvPr/>
        </p:nvGrpSpPr>
        <p:grpSpPr>
          <a:xfrm>
            <a:off x="774839" y="2062746"/>
            <a:ext cx="9144000" cy="4236974"/>
            <a:chOff x="774839" y="2062746"/>
            <a:chExt cx="9144000" cy="4236974"/>
          </a:xfrm>
        </p:grpSpPr>
        <p:sp>
          <p:nvSpPr>
            <p:cNvPr id="615" name="Google Shape;615;p65"/>
            <p:cNvSpPr/>
            <p:nvPr/>
          </p:nvSpPr>
          <p:spPr>
            <a:xfrm>
              <a:off x="774839" y="2062746"/>
              <a:ext cx="9144000" cy="1715770"/>
            </a:xfrm>
            <a:custGeom>
              <a:rect b="b" l="l" r="r" t="t"/>
              <a:pathLst>
                <a:path extrusionOk="0" h="1715770" w="9144000">
                  <a:moveTo>
                    <a:pt x="9144000" y="0"/>
                  </a:moveTo>
                  <a:lnTo>
                    <a:pt x="0" y="0"/>
                  </a:lnTo>
                  <a:lnTo>
                    <a:pt x="0" y="857250"/>
                  </a:lnTo>
                  <a:lnTo>
                    <a:pt x="0" y="858012"/>
                  </a:lnTo>
                  <a:lnTo>
                    <a:pt x="0" y="1715262"/>
                  </a:lnTo>
                  <a:lnTo>
                    <a:pt x="9144000" y="1715262"/>
                  </a:lnTo>
                  <a:lnTo>
                    <a:pt x="9144000" y="858012"/>
                  </a:lnTo>
                  <a:lnTo>
                    <a:pt x="9144000" y="857250"/>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16" name="Google Shape;616;p65"/>
            <p:cNvSpPr/>
            <p:nvPr/>
          </p:nvSpPr>
          <p:spPr>
            <a:xfrm>
              <a:off x="997331" y="3622560"/>
              <a:ext cx="8700135" cy="2677160"/>
            </a:xfrm>
            <a:custGeom>
              <a:rect b="b" l="l" r="r" t="t"/>
              <a:pathLst>
                <a:path extrusionOk="0" h="2677160" w="8700135">
                  <a:moveTo>
                    <a:pt x="8699754" y="0"/>
                  </a:moveTo>
                  <a:lnTo>
                    <a:pt x="8686813" y="0"/>
                  </a:lnTo>
                  <a:lnTo>
                    <a:pt x="8686813" y="12954"/>
                  </a:lnTo>
                  <a:lnTo>
                    <a:pt x="8686813" y="155448"/>
                  </a:lnTo>
                  <a:lnTo>
                    <a:pt x="8686813" y="1012698"/>
                  </a:lnTo>
                  <a:lnTo>
                    <a:pt x="8686813" y="1869948"/>
                  </a:lnTo>
                  <a:lnTo>
                    <a:pt x="8686813" y="2663952"/>
                  </a:lnTo>
                  <a:lnTo>
                    <a:pt x="12966" y="2663952"/>
                  </a:lnTo>
                  <a:lnTo>
                    <a:pt x="12966" y="1869948"/>
                  </a:lnTo>
                  <a:lnTo>
                    <a:pt x="12966" y="1012698"/>
                  </a:lnTo>
                  <a:lnTo>
                    <a:pt x="12966" y="155448"/>
                  </a:lnTo>
                  <a:lnTo>
                    <a:pt x="12954" y="12954"/>
                  </a:lnTo>
                  <a:lnTo>
                    <a:pt x="8686813" y="12954"/>
                  </a:lnTo>
                  <a:lnTo>
                    <a:pt x="8686813" y="0"/>
                  </a:lnTo>
                  <a:lnTo>
                    <a:pt x="12" y="0"/>
                  </a:lnTo>
                  <a:lnTo>
                    <a:pt x="12" y="155448"/>
                  </a:lnTo>
                  <a:lnTo>
                    <a:pt x="12" y="1012698"/>
                  </a:lnTo>
                  <a:lnTo>
                    <a:pt x="12" y="1869948"/>
                  </a:lnTo>
                  <a:lnTo>
                    <a:pt x="0" y="2676906"/>
                  </a:lnTo>
                  <a:lnTo>
                    <a:pt x="6108" y="2676906"/>
                  </a:lnTo>
                  <a:lnTo>
                    <a:pt x="12966" y="2676906"/>
                  </a:lnTo>
                  <a:lnTo>
                    <a:pt x="8686813" y="2676906"/>
                  </a:lnTo>
                  <a:lnTo>
                    <a:pt x="8692896" y="2676906"/>
                  </a:lnTo>
                  <a:lnTo>
                    <a:pt x="8699754" y="2676906"/>
                  </a:lnTo>
                  <a:lnTo>
                    <a:pt x="8699754" y="1869948"/>
                  </a:lnTo>
                  <a:lnTo>
                    <a:pt x="8699754" y="1012698"/>
                  </a:lnTo>
                  <a:lnTo>
                    <a:pt x="8699754" y="155448"/>
                  </a:lnTo>
                  <a:lnTo>
                    <a:pt x="8699754" y="0"/>
                  </a:lnTo>
                  <a:close/>
                </a:path>
              </a:pathLst>
            </a:custGeom>
            <a:solidFill>
              <a:srgbClr val="DDDDD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617" name="Google Shape;617;p65"/>
          <p:cNvSpPr txBox="1"/>
          <p:nvPr/>
        </p:nvSpPr>
        <p:spPr>
          <a:xfrm>
            <a:off x="1082172" y="1360424"/>
            <a:ext cx="8529320" cy="4875530"/>
          </a:xfrm>
          <a:prstGeom prst="rect">
            <a:avLst/>
          </a:prstGeom>
          <a:noFill/>
          <a:ln>
            <a:noFill/>
          </a:ln>
        </p:spPr>
        <p:txBody>
          <a:bodyPr anchorCtr="0" anchor="t" bIns="0" lIns="0" spcFirstLastPara="1" rIns="0" wrap="square" tIns="12700">
            <a:spAutoFit/>
          </a:bodyPr>
          <a:lstStyle/>
          <a:p>
            <a:pPr indent="0" lvl="0" marL="12700" marR="80645"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Two channels, one with a bit rate of 100 kbps and  another with a bit rate of 200 kbps, are to be multiplexed  How this can be achieved? What is the frame rate? What  is the frame duration? What is the bit rate of the link?</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40"/>
              </a:spcBef>
              <a:spcAft>
                <a:spcPts val="0"/>
              </a:spcAft>
              <a:buNone/>
            </a:pPr>
            <a:r>
              <a:t/>
            </a:r>
            <a:endParaRPr sz="395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Solution</a:t>
            </a:r>
            <a:endParaRPr sz="2800">
              <a:solidFill>
                <a:schemeClr val="dk1"/>
              </a:solidFill>
              <a:latin typeface="Times New Roman"/>
              <a:ea typeface="Times New Roman"/>
              <a:cs typeface="Times New Roman"/>
              <a:sym typeface="Times New Roman"/>
            </a:endParaRPr>
          </a:p>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We can allocate one slot to the first channel and two slots  to the second channel. Each frame carries 3 bits. The  frame rate is 100,000 frames per second because it carries</a:t>
            </a:r>
            <a:endParaRPr sz="2800">
              <a:solidFill>
                <a:schemeClr val="dk1"/>
              </a:solidFill>
              <a:latin typeface="Times New Roman"/>
              <a:ea typeface="Times New Roman"/>
              <a:cs typeface="Times New Roman"/>
              <a:sym typeface="Times New Roman"/>
            </a:endParaRPr>
          </a:p>
          <a:p>
            <a:pPr indent="0" lvl="0" marL="12700" marR="635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1 bit from the first channel. The bit rate is 100,000  frames/s × 3 bits per frame, or 300 kbps.</a:t>
            </a:r>
            <a:endParaRPr sz="2800">
              <a:solidFill>
                <a:schemeClr val="dk1"/>
              </a:solidFill>
              <a:latin typeface="Times New Roman"/>
              <a:ea typeface="Times New Roman"/>
              <a:cs typeface="Times New Roman"/>
              <a:sym typeface="Times New Roman"/>
            </a:endParaRPr>
          </a:p>
        </p:txBody>
      </p:sp>
      <p:sp>
        <p:nvSpPr>
          <p:cNvPr id="618" name="Google Shape;618;p6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66"/>
          <p:cNvSpPr txBox="1"/>
          <p:nvPr>
            <p:ph type="title"/>
          </p:nvPr>
        </p:nvSpPr>
        <p:spPr>
          <a:xfrm>
            <a:off x="1158373" y="1133347"/>
            <a:ext cx="3440429"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6.23	</a:t>
            </a:r>
            <a:r>
              <a:rPr i="1" lang="en-US" sz="2000">
                <a:latin typeface="Times New Roman"/>
                <a:ea typeface="Times New Roman"/>
                <a:cs typeface="Times New Roman"/>
                <a:sym typeface="Times New Roman"/>
              </a:rPr>
              <a:t>Digital hierarchy</a:t>
            </a:r>
            <a:endParaRPr sz="2000">
              <a:latin typeface="Times New Roman"/>
              <a:ea typeface="Times New Roman"/>
              <a:cs typeface="Times New Roman"/>
              <a:sym typeface="Times New Roman"/>
            </a:endParaRPr>
          </a:p>
        </p:txBody>
      </p:sp>
      <p:sp>
        <p:nvSpPr>
          <p:cNvPr id="624" name="Google Shape;624;p66"/>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grpSp>
        <p:nvGrpSpPr>
          <p:cNvPr id="625" name="Google Shape;625;p66"/>
          <p:cNvGrpSpPr/>
          <p:nvPr/>
        </p:nvGrpSpPr>
        <p:grpSpPr>
          <a:xfrm>
            <a:off x="1173365" y="2260854"/>
            <a:ext cx="8364473" cy="3726941"/>
            <a:chOff x="1173365" y="2260854"/>
            <a:chExt cx="8364473" cy="3726941"/>
          </a:xfrm>
        </p:grpSpPr>
        <p:sp>
          <p:nvSpPr>
            <p:cNvPr id="626" name="Google Shape;626;p66"/>
            <p:cNvSpPr/>
            <p:nvPr/>
          </p:nvSpPr>
          <p:spPr>
            <a:xfrm>
              <a:off x="1173365" y="2260854"/>
              <a:ext cx="8364473" cy="151714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27" name="Google Shape;627;p66"/>
            <p:cNvSpPr/>
            <p:nvPr/>
          </p:nvSpPr>
          <p:spPr>
            <a:xfrm>
              <a:off x="1173365" y="2920746"/>
              <a:ext cx="8364473" cy="1714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28" name="Google Shape;628;p66"/>
            <p:cNvSpPr/>
            <p:nvPr/>
          </p:nvSpPr>
          <p:spPr>
            <a:xfrm>
              <a:off x="1173365" y="3777996"/>
              <a:ext cx="8364473" cy="1714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29" name="Google Shape;629;p66"/>
            <p:cNvSpPr/>
            <p:nvPr/>
          </p:nvSpPr>
          <p:spPr>
            <a:xfrm>
              <a:off x="1173365" y="4635245"/>
              <a:ext cx="8364473" cy="135255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30" name="Google Shape;630;p66"/>
            <p:cNvSpPr/>
            <p:nvPr/>
          </p:nvSpPr>
          <p:spPr>
            <a:xfrm>
              <a:off x="1173365" y="5492495"/>
              <a:ext cx="8364473" cy="4953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631" name="Google Shape;631;p66"/>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32" name="Google Shape;632;p6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6" name="Shape 636"/>
        <p:cNvGrpSpPr/>
        <p:nvPr/>
      </p:nvGrpSpPr>
      <p:grpSpPr>
        <a:xfrm>
          <a:off x="0" y="0"/>
          <a:ext cx="0" cy="0"/>
          <a:chOff x="0" y="0"/>
          <a:chExt cx="0" cy="0"/>
        </a:xfrm>
      </p:grpSpPr>
      <p:sp>
        <p:nvSpPr>
          <p:cNvPr id="637" name="Google Shape;637;p67"/>
          <p:cNvSpPr txBox="1"/>
          <p:nvPr>
            <p:ph type="title"/>
          </p:nvPr>
        </p:nvSpPr>
        <p:spPr>
          <a:xfrm>
            <a:off x="1689100" y="3324225"/>
            <a:ext cx="3383279"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Table 6.1	</a:t>
            </a:r>
            <a:r>
              <a:rPr i="1" lang="en-US" sz="2000">
                <a:latin typeface="Times New Roman"/>
                <a:ea typeface="Times New Roman"/>
                <a:cs typeface="Times New Roman"/>
                <a:sym typeface="Times New Roman"/>
              </a:rPr>
              <a:t>DS and T line rates</a:t>
            </a:r>
            <a:endParaRPr sz="2000">
              <a:latin typeface="Times New Roman"/>
              <a:ea typeface="Times New Roman"/>
              <a:cs typeface="Times New Roman"/>
              <a:sym typeface="Times New Roman"/>
            </a:endParaRPr>
          </a:p>
        </p:txBody>
      </p:sp>
      <p:sp>
        <p:nvSpPr>
          <p:cNvPr id="638" name="Google Shape;638;p67"/>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639" name="Google Shape;639;p67"/>
          <p:cNvSpPr/>
          <p:nvPr/>
        </p:nvSpPr>
        <p:spPr>
          <a:xfrm>
            <a:off x="1536700" y="3933825"/>
            <a:ext cx="7741919" cy="177165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40" name="Google Shape;640;p67"/>
          <p:cNvSpPr txBox="1"/>
          <p:nvPr/>
        </p:nvSpPr>
        <p:spPr>
          <a:xfrm>
            <a:off x="1231900" y="1343025"/>
            <a:ext cx="8839200"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chemeClr val="dk1"/>
                </a:solidFill>
                <a:latin typeface="Libre Baskerville"/>
                <a:ea typeface="Libre Baskerville"/>
                <a:cs typeface="Libre Baskerville"/>
                <a:sym typeface="Libre Baskerville"/>
              </a:rPr>
              <a:t>DS-0, DS-1, and so on are the names of services. To implement those services, the telephone companies use T lines (T-1 to T-4). These are lines with capacities precisely matched to the data rates of the DS-1 to DS-4 services (see Table 6.1). So far only T-1 and T-3 lines are commercially available.</a:t>
            </a:r>
            <a:endParaRPr sz="2400">
              <a:solidFill>
                <a:schemeClr val="dk1"/>
              </a:solidFill>
              <a:latin typeface="Libre Baskerville"/>
              <a:ea typeface="Libre Baskerville"/>
              <a:cs typeface="Libre Baskerville"/>
              <a:sym typeface="Libre Baskerville"/>
            </a:endParaRPr>
          </a:p>
        </p:txBody>
      </p:sp>
      <p:sp>
        <p:nvSpPr>
          <p:cNvPr id="641" name="Google Shape;641;p6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68"/>
          <p:cNvSpPr txBox="1"/>
          <p:nvPr>
            <p:ph type="title"/>
          </p:nvPr>
        </p:nvSpPr>
        <p:spPr>
          <a:xfrm>
            <a:off x="1158373" y="1133347"/>
            <a:ext cx="584136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6.24	</a:t>
            </a:r>
            <a:r>
              <a:rPr i="1" lang="en-US" sz="2000">
                <a:latin typeface="Times New Roman"/>
                <a:ea typeface="Times New Roman"/>
                <a:cs typeface="Times New Roman"/>
                <a:sym typeface="Times New Roman"/>
              </a:rPr>
              <a:t>T-1 line for multiplexing telephone lines</a:t>
            </a:r>
            <a:endParaRPr sz="2000">
              <a:latin typeface="Times New Roman"/>
              <a:ea typeface="Times New Roman"/>
              <a:cs typeface="Times New Roman"/>
              <a:sym typeface="Times New Roman"/>
            </a:endParaRPr>
          </a:p>
        </p:txBody>
      </p:sp>
      <p:sp>
        <p:nvSpPr>
          <p:cNvPr id="647" name="Google Shape;647;p68"/>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648" name="Google Shape;648;p68"/>
          <p:cNvSpPr/>
          <p:nvPr/>
        </p:nvSpPr>
        <p:spPr>
          <a:xfrm>
            <a:off x="988199" y="2033777"/>
            <a:ext cx="8610600" cy="34876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49" name="Google Shape;649;p68"/>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50" name="Google Shape;650;p6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9"/>
          <p:cNvSpPr txBox="1"/>
          <p:nvPr>
            <p:ph type="title"/>
          </p:nvPr>
        </p:nvSpPr>
        <p:spPr>
          <a:xfrm>
            <a:off x="241300" y="302866"/>
            <a:ext cx="9917430" cy="963960"/>
          </a:xfrm>
          <a:prstGeom prst="rect">
            <a:avLst/>
          </a:prstGeom>
          <a:noFill/>
          <a:ln>
            <a:noFill/>
          </a:ln>
        </p:spPr>
        <p:txBody>
          <a:bodyPr anchorCtr="0" anchor="b" bIns="104300" lIns="104300" spcFirstLastPara="1" rIns="104300" wrap="square" tIns="52150">
            <a:noAutofit/>
          </a:bodyPr>
          <a:lstStyle/>
          <a:p>
            <a:pPr indent="0" lvl="0" marL="0" rtl="0" algn="l">
              <a:spcBef>
                <a:spcPts val="0"/>
              </a:spcBef>
              <a:spcAft>
                <a:spcPts val="0"/>
              </a:spcAft>
              <a:buClr>
                <a:schemeClr val="dk2"/>
              </a:buClr>
              <a:buSzPts val="4000"/>
              <a:buFont typeface="Times New Roman"/>
              <a:buNone/>
            </a:pPr>
            <a:r>
              <a:rPr b="1" i="1" lang="en-US" sz="4000">
                <a:latin typeface="Times New Roman"/>
                <a:ea typeface="Times New Roman"/>
                <a:cs typeface="Times New Roman"/>
                <a:sym typeface="Times New Roman"/>
              </a:rPr>
              <a:t>T-1 line for multiplexing telephone lines</a:t>
            </a:r>
            <a:endParaRPr b="1" sz="3200"/>
          </a:p>
        </p:txBody>
      </p:sp>
      <p:sp>
        <p:nvSpPr>
          <p:cNvPr id="656" name="Google Shape;656;p69"/>
          <p:cNvSpPr txBox="1"/>
          <p:nvPr/>
        </p:nvSpPr>
        <p:spPr>
          <a:xfrm>
            <a:off x="317500" y="1266825"/>
            <a:ext cx="9525000" cy="5262979"/>
          </a:xfrm>
          <a:prstGeom prst="rect">
            <a:avLst/>
          </a:prstGeom>
          <a:noFill/>
          <a:ln>
            <a:noFill/>
          </a:ln>
        </p:spPr>
        <p:txBody>
          <a:bodyPr anchorCtr="0" anchor="t" bIns="45700" lIns="91425" spcFirstLastPara="1" rIns="91425" wrap="square" tIns="45700">
            <a:spAutoFit/>
          </a:bodyPr>
          <a:lstStyle/>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T lines are digital lines designed for the transmission of digital data, audio, or video. However, they also can be used for analog transmission (regular telephone connections), provided the analog signals are first sampled, then time-division multiplexed.</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The possibility of using T lines as analog carriers opened up a new generation of services for the telephone companies. </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Earlier, when an organization wanted 24 separate telephone lines, it needed to run 24 twisted-pair cables from the company to the central exchange. (Remember those old movies showing a busy executive with 10 telephones lined up on his desk?)</a:t>
            </a:r>
            <a:endParaRPr/>
          </a:p>
          <a:p>
            <a:pPr indent="-177800" lvl="0" marL="0" marR="0" rtl="0" algn="just">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Today, that same organization can combine the 24 lines into one T-1 line and run only the T-1 line to the exchange</a:t>
            </a:r>
            <a:endParaRPr sz="2800">
              <a:solidFill>
                <a:schemeClr val="dk1"/>
              </a:solidFill>
              <a:latin typeface="Libre Baskerville"/>
              <a:ea typeface="Libre Baskerville"/>
              <a:cs typeface="Libre Baskerville"/>
              <a:sym typeface="Libre Baskerville"/>
            </a:endParaRPr>
          </a:p>
        </p:txBody>
      </p:sp>
      <p:sp>
        <p:nvSpPr>
          <p:cNvPr id="657" name="Google Shape;657;p6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658" name="Google Shape;658;p6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70"/>
          <p:cNvSpPr txBox="1"/>
          <p:nvPr>
            <p:ph type="title"/>
          </p:nvPr>
        </p:nvSpPr>
        <p:spPr>
          <a:xfrm>
            <a:off x="927100" y="276225"/>
            <a:ext cx="3678554" cy="505267"/>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2"/>
              </a:buClr>
              <a:buSzPts val="3200"/>
              <a:buFont typeface="Times New Roman"/>
              <a:buNone/>
            </a:pPr>
            <a:r>
              <a:rPr b="1" i="1" lang="en-US" sz="3200">
                <a:latin typeface="Times New Roman"/>
                <a:ea typeface="Times New Roman"/>
                <a:cs typeface="Times New Roman"/>
                <a:sym typeface="Times New Roman"/>
              </a:rPr>
              <a:t>T-1 frame structure</a:t>
            </a:r>
            <a:endParaRPr b="1" sz="3200">
              <a:latin typeface="Times New Roman"/>
              <a:ea typeface="Times New Roman"/>
              <a:cs typeface="Times New Roman"/>
              <a:sym typeface="Times New Roman"/>
            </a:endParaRPr>
          </a:p>
        </p:txBody>
      </p:sp>
      <p:sp>
        <p:nvSpPr>
          <p:cNvPr id="664" name="Google Shape;664;p70"/>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665" name="Google Shape;665;p70"/>
          <p:cNvSpPr/>
          <p:nvPr/>
        </p:nvSpPr>
        <p:spPr>
          <a:xfrm>
            <a:off x="1612900" y="2638425"/>
            <a:ext cx="7085076" cy="407707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66" name="Google Shape;666;p70"/>
          <p:cNvSpPr/>
          <p:nvPr/>
        </p:nvSpPr>
        <p:spPr>
          <a:xfrm>
            <a:off x="927100" y="682942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67" name="Google Shape;667;p70"/>
          <p:cNvSpPr txBox="1"/>
          <p:nvPr/>
        </p:nvSpPr>
        <p:spPr>
          <a:xfrm>
            <a:off x="927100" y="962025"/>
            <a:ext cx="8915400" cy="1569660"/>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As noted above, DS-1 requires 8 kbps of overhead. To understand how this</a:t>
            </a:r>
            <a:endParaRPr/>
          </a:p>
          <a:p>
            <a:pPr indent="0" lvl="0" marL="0" marR="0" rtl="0" algn="just">
              <a:spcBef>
                <a:spcPts val="0"/>
              </a:spcBef>
              <a:spcAft>
                <a:spcPts val="0"/>
              </a:spcAft>
              <a:buNone/>
            </a:pPr>
            <a:r>
              <a:rPr lang="en-US" sz="2400">
                <a:solidFill>
                  <a:schemeClr val="dk1"/>
                </a:solidFill>
                <a:latin typeface="Libre Baskerville"/>
                <a:ea typeface="Libre Baskerville"/>
                <a:cs typeface="Libre Baskerville"/>
                <a:sym typeface="Libre Baskerville"/>
              </a:rPr>
              <a:t> overhead is calculated.</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The frame used on a T-1 line is usually 193 bits divided into 24 slots of 8 bits each plus 1 extra bit for synchronization (24 × 8 + 1 = 193)</a:t>
            </a:r>
            <a:endParaRPr sz="2400">
              <a:solidFill>
                <a:schemeClr val="dk1"/>
              </a:solidFill>
              <a:latin typeface="Libre Baskerville"/>
              <a:ea typeface="Libre Baskerville"/>
              <a:cs typeface="Libre Baskerville"/>
              <a:sym typeface="Libre Baskerville"/>
            </a:endParaRPr>
          </a:p>
        </p:txBody>
      </p:sp>
      <p:sp>
        <p:nvSpPr>
          <p:cNvPr id="668" name="Google Shape;668;p7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2" name="Shape 672"/>
        <p:cNvGrpSpPr/>
        <p:nvPr/>
      </p:nvGrpSpPr>
      <p:grpSpPr>
        <a:xfrm>
          <a:off x="0" y="0"/>
          <a:ext cx="0" cy="0"/>
          <a:chOff x="0" y="0"/>
          <a:chExt cx="0" cy="0"/>
        </a:xfrm>
      </p:grpSpPr>
      <p:sp>
        <p:nvSpPr>
          <p:cNvPr id="673" name="Google Shape;673;p71"/>
          <p:cNvSpPr txBox="1"/>
          <p:nvPr>
            <p:ph type="title"/>
          </p:nvPr>
        </p:nvSpPr>
        <p:spPr>
          <a:xfrm>
            <a:off x="2613786" y="2047747"/>
            <a:ext cx="255079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Table 6.2	</a:t>
            </a:r>
            <a:r>
              <a:rPr i="1" lang="en-US" sz="2000">
                <a:latin typeface="Times New Roman"/>
                <a:ea typeface="Times New Roman"/>
                <a:cs typeface="Times New Roman"/>
                <a:sym typeface="Times New Roman"/>
              </a:rPr>
              <a:t>E line rates</a:t>
            </a:r>
            <a:endParaRPr sz="2000">
              <a:latin typeface="Times New Roman"/>
              <a:ea typeface="Times New Roman"/>
              <a:cs typeface="Times New Roman"/>
              <a:sym typeface="Times New Roman"/>
            </a:endParaRPr>
          </a:p>
        </p:txBody>
      </p:sp>
      <p:sp>
        <p:nvSpPr>
          <p:cNvPr id="674" name="Google Shape;674;p71"/>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675" name="Google Shape;675;p71"/>
          <p:cNvSpPr/>
          <p:nvPr/>
        </p:nvSpPr>
        <p:spPr>
          <a:xfrm>
            <a:off x="2424569" y="2560320"/>
            <a:ext cx="5851398" cy="244068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76" name="Google Shape;676;p7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72"/>
          <p:cNvSpPr txBox="1"/>
          <p:nvPr>
            <p:ph type="title"/>
          </p:nvPr>
        </p:nvSpPr>
        <p:spPr>
          <a:xfrm>
            <a:off x="1158373" y="1133347"/>
            <a:ext cx="392874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6.26	</a:t>
            </a:r>
            <a:r>
              <a:rPr i="1" lang="en-US" sz="2000">
                <a:latin typeface="Times New Roman"/>
                <a:ea typeface="Times New Roman"/>
                <a:cs typeface="Times New Roman"/>
                <a:sym typeface="Times New Roman"/>
              </a:rPr>
              <a:t>TDM slot comparison</a:t>
            </a:r>
            <a:endParaRPr sz="2000">
              <a:latin typeface="Times New Roman"/>
              <a:ea typeface="Times New Roman"/>
              <a:cs typeface="Times New Roman"/>
              <a:sym typeface="Times New Roman"/>
            </a:endParaRPr>
          </a:p>
        </p:txBody>
      </p:sp>
      <p:sp>
        <p:nvSpPr>
          <p:cNvPr id="682" name="Google Shape;682;p72"/>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683" name="Google Shape;683;p72"/>
          <p:cNvSpPr/>
          <p:nvPr/>
        </p:nvSpPr>
        <p:spPr>
          <a:xfrm>
            <a:off x="1613039" y="2048255"/>
            <a:ext cx="6390132" cy="43205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84" name="Google Shape;684;p72"/>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685" name="Google Shape;685;p7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9"/>
          <p:cNvSpPr txBox="1"/>
          <p:nvPr>
            <p:ph type="title"/>
          </p:nvPr>
        </p:nvSpPr>
        <p:spPr>
          <a:xfrm>
            <a:off x="1158373" y="1133347"/>
            <a:ext cx="426720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6.2	</a:t>
            </a:r>
            <a:r>
              <a:rPr i="1" lang="en-US" sz="2000">
                <a:latin typeface="Times New Roman"/>
                <a:ea typeface="Times New Roman"/>
                <a:cs typeface="Times New Roman"/>
                <a:sym typeface="Times New Roman"/>
              </a:rPr>
              <a:t>Categories of multiplexing</a:t>
            </a:r>
            <a:endParaRPr sz="2000">
              <a:latin typeface="Times New Roman"/>
              <a:ea typeface="Times New Roman"/>
              <a:cs typeface="Times New Roman"/>
              <a:sym typeface="Times New Roman"/>
            </a:endParaRPr>
          </a:p>
        </p:txBody>
      </p:sp>
      <p:sp>
        <p:nvSpPr>
          <p:cNvPr id="165" name="Google Shape;165;p19"/>
          <p:cNvSpPr/>
          <p:nvPr/>
        </p:nvSpPr>
        <p:spPr>
          <a:xfrm>
            <a:off x="1143647" y="2740151"/>
            <a:ext cx="8317992" cy="240944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66" name="Google Shape;166;p19"/>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67" name="Google Shape;167;p19"/>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68" name="Google Shape;168;p1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73"/>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p>
            <a:pPr indent="0" lvl="0" marL="0" rtl="0" algn="l">
              <a:spcBef>
                <a:spcPts val="0"/>
              </a:spcBef>
              <a:spcAft>
                <a:spcPts val="0"/>
              </a:spcAft>
              <a:buClr>
                <a:schemeClr val="dk2"/>
              </a:buClr>
              <a:buSzPts val="4600"/>
              <a:buFont typeface="Libre Franklin"/>
              <a:buNone/>
            </a:pPr>
            <a:r>
              <a:rPr b="1" lang="en-US"/>
              <a:t>Statistical TDM</a:t>
            </a:r>
            <a:endParaRPr b="1"/>
          </a:p>
        </p:txBody>
      </p:sp>
      <p:sp>
        <p:nvSpPr>
          <p:cNvPr id="691" name="Google Shape;691;p73"/>
          <p:cNvSpPr txBox="1"/>
          <p:nvPr/>
        </p:nvSpPr>
        <p:spPr>
          <a:xfrm>
            <a:off x="622300" y="1876425"/>
            <a:ext cx="9525000" cy="5170646"/>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200">
                <a:solidFill>
                  <a:schemeClr val="dk1"/>
                </a:solidFill>
                <a:latin typeface="Libre Baskerville"/>
                <a:ea typeface="Libre Baskerville"/>
                <a:cs typeface="Libre Baskerville"/>
                <a:sym typeface="Libre Baskerville"/>
              </a:rPr>
              <a:t>Addressing</a:t>
            </a:r>
            <a:endParaRPr/>
          </a:p>
          <a:p>
            <a:pPr indent="0" lvl="0" marL="0" marR="0" rtl="0" algn="just">
              <a:spcBef>
                <a:spcPts val="0"/>
              </a:spcBef>
              <a:spcAft>
                <a:spcPts val="0"/>
              </a:spcAft>
              <a:buNone/>
            </a:pPr>
            <a:r>
              <a:rPr lang="en-US" sz="2200">
                <a:solidFill>
                  <a:schemeClr val="dk1"/>
                </a:solidFill>
                <a:latin typeface="Libre Baskerville"/>
                <a:ea typeface="Libre Baskerville"/>
                <a:cs typeface="Libre Baskerville"/>
                <a:sym typeface="Libre Baskerville"/>
              </a:rPr>
              <a:t>in statistical TDM, a slot needs to carry data as well as the address of the destination</a:t>
            </a:r>
            <a:endParaRPr/>
          </a:p>
          <a:p>
            <a:pPr indent="0" lvl="0" marL="0" marR="0" rtl="0" algn="just">
              <a:spcBef>
                <a:spcPts val="0"/>
              </a:spcBef>
              <a:spcAft>
                <a:spcPts val="0"/>
              </a:spcAft>
              <a:buNone/>
            </a:pPr>
            <a:r>
              <a:rPr b="1" lang="en-US" sz="2200">
                <a:solidFill>
                  <a:schemeClr val="dk1"/>
                </a:solidFill>
                <a:latin typeface="Libre Baskerville"/>
                <a:ea typeface="Libre Baskerville"/>
                <a:cs typeface="Libre Baskerville"/>
                <a:sym typeface="Libre Baskerville"/>
              </a:rPr>
              <a:t>Slot Size.</a:t>
            </a:r>
            <a:endParaRPr/>
          </a:p>
          <a:p>
            <a:pPr indent="0" lvl="0" marL="0" marR="0" rtl="0" algn="just">
              <a:spcBef>
                <a:spcPts val="0"/>
              </a:spcBef>
              <a:spcAft>
                <a:spcPts val="0"/>
              </a:spcAft>
              <a:buNone/>
            </a:pPr>
            <a:r>
              <a:rPr lang="en-US" sz="2200">
                <a:solidFill>
                  <a:schemeClr val="dk1"/>
                </a:solidFill>
                <a:latin typeface="Libre Baskerville"/>
                <a:ea typeface="Libre Baskerville"/>
                <a:cs typeface="Libre Baskerville"/>
                <a:sym typeface="Libre Baskerville"/>
              </a:rPr>
              <a:t>The addressing in its simplest form can be n bits to define N different output lines with n = log2 N. For example, for eight different output lines, we need a 3-bit address.</a:t>
            </a:r>
            <a:endParaRPr/>
          </a:p>
          <a:p>
            <a:pPr indent="0" lvl="0" marL="0" marR="0" rtl="0" algn="just">
              <a:spcBef>
                <a:spcPts val="0"/>
              </a:spcBef>
              <a:spcAft>
                <a:spcPts val="0"/>
              </a:spcAft>
              <a:buNone/>
            </a:pPr>
            <a:r>
              <a:rPr lang="en-US" sz="2200">
                <a:solidFill>
                  <a:schemeClr val="dk1"/>
                </a:solidFill>
                <a:latin typeface="Libre Baskerville"/>
                <a:ea typeface="Libre Baskerville"/>
                <a:cs typeface="Libre Baskerville"/>
                <a:sym typeface="Libre Baskerville"/>
              </a:rPr>
              <a:t>Since a slot carries both data and an address in statistical TDM, the ratio of the data size to address size must be reasonable to make transmission efficient</a:t>
            </a:r>
            <a:endParaRPr/>
          </a:p>
          <a:p>
            <a:pPr indent="0" lvl="0" marL="0" marR="0" rtl="0" algn="just">
              <a:spcBef>
                <a:spcPts val="0"/>
              </a:spcBef>
              <a:spcAft>
                <a:spcPts val="0"/>
              </a:spcAft>
              <a:buNone/>
            </a:pPr>
            <a:r>
              <a:rPr b="1" lang="en-US" sz="2200">
                <a:solidFill>
                  <a:schemeClr val="dk1"/>
                </a:solidFill>
                <a:latin typeface="Libre Baskerville"/>
                <a:ea typeface="Libre Baskerville"/>
                <a:cs typeface="Libre Baskerville"/>
                <a:sym typeface="Libre Baskerville"/>
              </a:rPr>
              <a:t>No Synchronization Bit</a:t>
            </a:r>
            <a:endParaRPr/>
          </a:p>
          <a:p>
            <a:pPr indent="0" lvl="0" marL="0" marR="0" rtl="0" algn="just">
              <a:spcBef>
                <a:spcPts val="0"/>
              </a:spcBef>
              <a:spcAft>
                <a:spcPts val="0"/>
              </a:spcAft>
              <a:buNone/>
            </a:pPr>
            <a:r>
              <a:rPr lang="en-US" sz="2200">
                <a:solidFill>
                  <a:schemeClr val="dk1"/>
                </a:solidFill>
                <a:latin typeface="Libre Baskerville"/>
                <a:ea typeface="Libre Baskerville"/>
                <a:cs typeface="Libre Baskerville"/>
                <a:sym typeface="Libre Baskerville"/>
              </a:rPr>
              <a:t>The frames in statistical TDM need not be synchronized, so we do not need synchronization bits.</a:t>
            </a:r>
            <a:endParaRPr b="1" sz="2200">
              <a:solidFill>
                <a:schemeClr val="dk1"/>
              </a:solidFill>
              <a:latin typeface="Libre Baskerville"/>
              <a:ea typeface="Libre Baskerville"/>
              <a:cs typeface="Libre Baskerville"/>
              <a:sym typeface="Libre Baskerville"/>
            </a:endParaRPr>
          </a:p>
          <a:p>
            <a:pPr indent="0" lvl="0" marL="0" marR="0" rtl="0" algn="just">
              <a:spcBef>
                <a:spcPts val="0"/>
              </a:spcBef>
              <a:spcAft>
                <a:spcPts val="0"/>
              </a:spcAft>
              <a:buNone/>
            </a:pPr>
            <a:r>
              <a:rPr b="1" lang="en-US" sz="2200">
                <a:solidFill>
                  <a:schemeClr val="dk1"/>
                </a:solidFill>
                <a:latin typeface="Libre Baskerville"/>
                <a:ea typeface="Libre Baskerville"/>
                <a:cs typeface="Libre Baskerville"/>
                <a:sym typeface="Libre Baskerville"/>
              </a:rPr>
              <a:t>Bandwidth</a:t>
            </a:r>
            <a:endParaRPr/>
          </a:p>
          <a:p>
            <a:pPr indent="0" lvl="0" marL="0" marR="0" rtl="0" algn="just">
              <a:spcBef>
                <a:spcPts val="0"/>
              </a:spcBef>
              <a:spcAft>
                <a:spcPts val="0"/>
              </a:spcAft>
              <a:buNone/>
            </a:pPr>
            <a:r>
              <a:rPr lang="en-US" sz="2200">
                <a:solidFill>
                  <a:schemeClr val="dk1"/>
                </a:solidFill>
                <a:latin typeface="Libre Baskerville"/>
                <a:ea typeface="Libre Baskerville"/>
                <a:cs typeface="Libre Baskerville"/>
                <a:sym typeface="Libre Baskerville"/>
              </a:rPr>
              <a:t>In statistical TDM, the capacity of the link is normally less than the sum of the capacities of each channel.</a:t>
            </a:r>
            <a:endParaRPr b="1" sz="2200">
              <a:solidFill>
                <a:schemeClr val="dk1"/>
              </a:solidFill>
              <a:latin typeface="Libre Baskerville"/>
              <a:ea typeface="Libre Baskerville"/>
              <a:cs typeface="Libre Baskerville"/>
              <a:sym typeface="Libre Baskerville"/>
            </a:endParaRPr>
          </a:p>
        </p:txBody>
      </p:sp>
      <p:sp>
        <p:nvSpPr>
          <p:cNvPr id="692" name="Google Shape;692;p7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693" name="Google Shape;693;p7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97" name="Shape 697"/>
        <p:cNvGrpSpPr/>
        <p:nvPr/>
      </p:nvGrpSpPr>
      <p:grpSpPr>
        <a:xfrm>
          <a:off x="0" y="0"/>
          <a:ext cx="0" cy="0"/>
          <a:chOff x="0" y="0"/>
          <a:chExt cx="0" cy="0"/>
        </a:xfrm>
      </p:grpSpPr>
      <p:grpSp>
        <p:nvGrpSpPr>
          <p:cNvPr id="698" name="Google Shape;698;p74"/>
          <p:cNvGrpSpPr/>
          <p:nvPr/>
        </p:nvGrpSpPr>
        <p:grpSpPr>
          <a:xfrm>
            <a:off x="774827" y="348995"/>
            <a:ext cx="9144012" cy="857262"/>
            <a:chOff x="774827" y="348995"/>
            <a:chExt cx="9144012" cy="857262"/>
          </a:xfrm>
        </p:grpSpPr>
        <p:sp>
          <p:nvSpPr>
            <p:cNvPr id="699" name="Google Shape;699;p74"/>
            <p:cNvSpPr/>
            <p:nvPr/>
          </p:nvSpPr>
          <p:spPr>
            <a:xfrm>
              <a:off x="774839" y="348995"/>
              <a:ext cx="9144000" cy="857250"/>
            </a:xfrm>
            <a:custGeom>
              <a:rect b="b" l="l" r="r" t="t"/>
              <a:pathLst>
                <a:path extrusionOk="0" h="857250" w="9144000">
                  <a:moveTo>
                    <a:pt x="9144000" y="857250"/>
                  </a:moveTo>
                  <a:lnTo>
                    <a:pt x="9144000" y="0"/>
                  </a:lnTo>
                  <a:lnTo>
                    <a:pt x="0" y="0"/>
                  </a:lnTo>
                  <a:lnTo>
                    <a:pt x="0" y="857250"/>
                  </a:lnTo>
                  <a:lnTo>
                    <a:pt x="9144000" y="857250"/>
                  </a:lnTo>
                  <a:close/>
                </a:path>
              </a:pathLst>
            </a:custGeom>
            <a:solidFill>
              <a:srgbClr val="33CC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00" name="Google Shape;700;p74"/>
            <p:cNvSpPr/>
            <p:nvPr/>
          </p:nvSpPr>
          <p:spPr>
            <a:xfrm>
              <a:off x="774827" y="349007"/>
              <a:ext cx="9144000" cy="857250"/>
            </a:xfrm>
            <a:custGeom>
              <a:rect b="b" l="l" r="r" t="t"/>
              <a:pathLst>
                <a:path extrusionOk="0" h="857250" w="9144000">
                  <a:moveTo>
                    <a:pt x="9144000" y="0"/>
                  </a:moveTo>
                  <a:lnTo>
                    <a:pt x="9137917" y="0"/>
                  </a:lnTo>
                  <a:lnTo>
                    <a:pt x="9137523" y="0"/>
                  </a:lnTo>
                  <a:lnTo>
                    <a:pt x="6858" y="0"/>
                  </a:lnTo>
                  <a:lnTo>
                    <a:pt x="0" y="0"/>
                  </a:lnTo>
                  <a:lnTo>
                    <a:pt x="0" y="6858"/>
                  </a:lnTo>
                  <a:lnTo>
                    <a:pt x="0" y="857250"/>
                  </a:lnTo>
                  <a:lnTo>
                    <a:pt x="6858" y="857250"/>
                  </a:lnTo>
                  <a:lnTo>
                    <a:pt x="6858" y="6858"/>
                  </a:lnTo>
                  <a:lnTo>
                    <a:pt x="9137523" y="6858"/>
                  </a:lnTo>
                  <a:lnTo>
                    <a:pt x="9137523" y="857250"/>
                  </a:lnTo>
                  <a:lnTo>
                    <a:pt x="9144000" y="857250"/>
                  </a:lnTo>
                  <a:lnTo>
                    <a:pt x="9144000" y="6858"/>
                  </a:lnTo>
                  <a:lnTo>
                    <a:pt x="9144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701" name="Google Shape;701;p74"/>
          <p:cNvSpPr txBox="1"/>
          <p:nvPr>
            <p:ph type="title"/>
          </p:nvPr>
        </p:nvSpPr>
        <p:spPr>
          <a:xfrm>
            <a:off x="1069340" y="302866"/>
            <a:ext cx="9089390" cy="720069"/>
          </a:xfrm>
          <a:prstGeom prst="rect">
            <a:avLst/>
          </a:prstGeom>
          <a:noFill/>
          <a:ln>
            <a:noFill/>
          </a:ln>
        </p:spPr>
        <p:txBody>
          <a:bodyPr anchorCtr="0" anchor="b" bIns="0" lIns="0" spcFirstLastPara="1" rIns="0" wrap="square" tIns="12050">
            <a:spAutoFit/>
          </a:bodyPr>
          <a:lstStyle/>
          <a:p>
            <a:pPr indent="0" lvl="0" marL="313690" rtl="0" algn="l">
              <a:lnSpc>
                <a:spcPct val="100000"/>
              </a:lnSpc>
              <a:spcBef>
                <a:spcPts val="0"/>
              </a:spcBef>
              <a:spcAft>
                <a:spcPts val="0"/>
              </a:spcAft>
              <a:buClr>
                <a:schemeClr val="dk2"/>
              </a:buClr>
              <a:buSzPts val="4600"/>
              <a:buFont typeface="Libre Franklin"/>
              <a:buNone/>
            </a:pPr>
            <a:r>
              <a:rPr b="1" lang="en-US"/>
              <a:t>6-1 	SPREAD SPECTRUM</a:t>
            </a:r>
            <a:endParaRPr/>
          </a:p>
        </p:txBody>
      </p:sp>
      <p:sp>
        <p:nvSpPr>
          <p:cNvPr id="702" name="Google Shape;702;p74"/>
          <p:cNvSpPr txBox="1"/>
          <p:nvPr>
            <p:ph idx="12" type="sldNum"/>
          </p:nvPr>
        </p:nvSpPr>
        <p:spPr>
          <a:xfrm>
            <a:off x="97663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03" name="Google Shape;703;p74"/>
          <p:cNvSpPr/>
          <p:nvPr/>
        </p:nvSpPr>
        <p:spPr>
          <a:xfrm>
            <a:off x="774839" y="2062745"/>
            <a:ext cx="9144000" cy="1715770"/>
          </a:xfrm>
          <a:custGeom>
            <a:rect b="b" l="l" r="r" t="t"/>
            <a:pathLst>
              <a:path extrusionOk="0" h="1715770" w="9144000">
                <a:moveTo>
                  <a:pt x="9144000" y="0"/>
                </a:moveTo>
                <a:lnTo>
                  <a:pt x="0" y="0"/>
                </a:lnTo>
                <a:lnTo>
                  <a:pt x="0" y="857250"/>
                </a:lnTo>
                <a:lnTo>
                  <a:pt x="0" y="858012"/>
                </a:lnTo>
                <a:lnTo>
                  <a:pt x="0" y="1715262"/>
                </a:lnTo>
                <a:lnTo>
                  <a:pt x="9144000" y="1715262"/>
                </a:lnTo>
                <a:lnTo>
                  <a:pt x="9144000" y="858012"/>
                </a:lnTo>
                <a:lnTo>
                  <a:pt x="9144000" y="857250"/>
                </a:lnTo>
                <a:lnTo>
                  <a:pt x="914400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04" name="Google Shape;704;p74"/>
          <p:cNvSpPr txBox="1"/>
          <p:nvPr/>
        </p:nvSpPr>
        <p:spPr>
          <a:xfrm>
            <a:off x="1082173" y="1361186"/>
            <a:ext cx="8071484" cy="2159635"/>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In spread spectrum (SS), we combine signals from  different sources to fit into a larger bandwidth, but our  goals are to prevent eavesdropping and jamming. To  achieve these goals, spread spectrum techniques add  redundancy.</a:t>
            </a:r>
            <a:endParaRPr sz="2800">
              <a:solidFill>
                <a:schemeClr val="dk1"/>
              </a:solidFill>
              <a:latin typeface="Times New Roman"/>
              <a:ea typeface="Times New Roman"/>
              <a:cs typeface="Times New Roman"/>
              <a:sym typeface="Times New Roman"/>
            </a:endParaRPr>
          </a:p>
        </p:txBody>
      </p:sp>
      <p:sp>
        <p:nvSpPr>
          <p:cNvPr id="705" name="Google Shape;705;p74"/>
          <p:cNvSpPr/>
          <p:nvPr/>
        </p:nvSpPr>
        <p:spPr>
          <a:xfrm>
            <a:off x="774839" y="549173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06" name="Google Shape;706;p74"/>
          <p:cNvSpPr txBox="1"/>
          <p:nvPr/>
        </p:nvSpPr>
        <p:spPr>
          <a:xfrm>
            <a:off x="1005973" y="4606730"/>
            <a:ext cx="7245350" cy="1294130"/>
          </a:xfrm>
          <a:prstGeom prst="rect">
            <a:avLst/>
          </a:prstGeom>
          <a:noFill/>
          <a:ln>
            <a:noFill/>
          </a:ln>
        </p:spPr>
        <p:txBody>
          <a:bodyPr anchorCtr="0" anchor="t" bIns="0" lIns="0" spcFirstLastPara="1" rIns="0" wrap="square" tIns="71750">
            <a:spAutoFit/>
          </a:bodyPr>
          <a:lstStyle/>
          <a:p>
            <a:pPr indent="0" lvl="0" marL="40640" marR="0" rtl="0" algn="l">
              <a:lnSpc>
                <a:spcPct val="100000"/>
              </a:lnSpc>
              <a:spcBef>
                <a:spcPts val="0"/>
              </a:spcBef>
              <a:spcAft>
                <a:spcPts val="0"/>
              </a:spcAft>
              <a:buNone/>
            </a:pPr>
            <a:r>
              <a:rPr b="1" i="1" lang="en-US" sz="2800" u="sng">
                <a:solidFill>
                  <a:srgbClr val="FF0000"/>
                </a:solidFill>
                <a:latin typeface="Times New Roman"/>
                <a:ea typeface="Times New Roman"/>
                <a:cs typeface="Times New Roman"/>
                <a:sym typeface="Times New Roman"/>
              </a:rPr>
              <a:t>Topics discussed in this section:</a:t>
            </a:r>
            <a:endParaRPr sz="2800">
              <a:solidFill>
                <a:schemeClr val="dk1"/>
              </a:solidFill>
              <a:latin typeface="Times New Roman"/>
              <a:ea typeface="Times New Roman"/>
              <a:cs typeface="Times New Roman"/>
              <a:sym typeface="Times New Roman"/>
            </a:endParaRPr>
          </a:p>
          <a:p>
            <a:pPr indent="0" lvl="0" marL="12700" marR="0" rtl="0" algn="l">
              <a:lnSpc>
                <a:spcPct val="100000"/>
              </a:lnSpc>
              <a:spcBef>
                <a:spcPts val="400"/>
              </a:spcBef>
              <a:spcAft>
                <a:spcPts val="0"/>
              </a:spcAft>
              <a:buNone/>
            </a:pPr>
            <a:r>
              <a:rPr b="1" lang="en-US" sz="2400">
                <a:solidFill>
                  <a:srgbClr val="0033CC"/>
                </a:solidFill>
                <a:latin typeface="Times New Roman"/>
                <a:ea typeface="Times New Roman"/>
                <a:cs typeface="Times New Roman"/>
                <a:sym typeface="Times New Roman"/>
              </a:rPr>
              <a:t>Frequency Hopping Spread Spectrum (FHSS)</a:t>
            </a:r>
            <a:endParaRPr sz="24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lang="en-US" sz="2400">
                <a:solidFill>
                  <a:srgbClr val="0033CC"/>
                </a:solidFill>
                <a:latin typeface="Times New Roman"/>
                <a:ea typeface="Times New Roman"/>
                <a:cs typeface="Times New Roman"/>
                <a:sym typeface="Times New Roman"/>
              </a:rPr>
              <a:t>Direct Sequence Spread Spectrum Synchronous (DSSS)</a:t>
            </a:r>
            <a:endParaRPr sz="2400">
              <a:solidFill>
                <a:schemeClr val="dk1"/>
              </a:solidFill>
              <a:latin typeface="Times New Roman"/>
              <a:ea typeface="Times New Roman"/>
              <a:cs typeface="Times New Roman"/>
              <a:sym typeface="Times New Roman"/>
            </a:endParaRPr>
          </a:p>
        </p:txBody>
      </p:sp>
      <p:sp>
        <p:nvSpPr>
          <p:cNvPr id="707" name="Google Shape;707;p7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5"/>
          <p:cNvSpPr txBox="1"/>
          <p:nvPr>
            <p:ph type="title"/>
          </p:nvPr>
        </p:nvSpPr>
        <p:spPr>
          <a:xfrm>
            <a:off x="1158373" y="1133347"/>
            <a:ext cx="3399790" cy="566822"/>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chemeClr val="dk2"/>
              </a:buClr>
              <a:buSzPts val="3600"/>
              <a:buFont typeface="Times New Roman"/>
              <a:buNone/>
            </a:pPr>
            <a:r>
              <a:rPr b="1" i="1" lang="en-US" sz="3600">
                <a:latin typeface="Times New Roman"/>
                <a:ea typeface="Times New Roman"/>
                <a:cs typeface="Times New Roman"/>
                <a:sym typeface="Times New Roman"/>
              </a:rPr>
              <a:t>Spread spectrum</a:t>
            </a:r>
            <a:endParaRPr b="1" sz="3600">
              <a:latin typeface="Times New Roman"/>
              <a:ea typeface="Times New Roman"/>
              <a:cs typeface="Times New Roman"/>
              <a:sym typeface="Times New Roman"/>
            </a:endParaRPr>
          </a:p>
        </p:txBody>
      </p:sp>
      <p:sp>
        <p:nvSpPr>
          <p:cNvPr id="713" name="Google Shape;713;p75"/>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14" name="Google Shape;714;p75"/>
          <p:cNvSpPr/>
          <p:nvPr/>
        </p:nvSpPr>
        <p:spPr>
          <a:xfrm>
            <a:off x="2374900" y="4695825"/>
            <a:ext cx="6720701" cy="25286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15" name="Google Shape;715;p75"/>
          <p:cNvSpPr txBox="1"/>
          <p:nvPr/>
        </p:nvSpPr>
        <p:spPr>
          <a:xfrm>
            <a:off x="1079500" y="1800225"/>
            <a:ext cx="8839200" cy="2677656"/>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Spread spectrum is designed to be used in wireless applications (LANs and WANs)</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In wireless applications, all stations use air (or a vacuum) as the medium for communication. Stations must be able to share this medium without interception by an eavesdropper and without being subject to jamming from a malicious intruder (in military operations, for example).</a:t>
            </a:r>
            <a:endParaRPr sz="2400">
              <a:solidFill>
                <a:schemeClr val="dk1"/>
              </a:solidFill>
              <a:latin typeface="Libre Baskerville"/>
              <a:ea typeface="Libre Baskerville"/>
              <a:cs typeface="Libre Baskerville"/>
              <a:sym typeface="Libre Baskerville"/>
            </a:endParaRPr>
          </a:p>
        </p:txBody>
      </p:sp>
      <p:sp>
        <p:nvSpPr>
          <p:cNvPr id="716" name="Google Shape;716;p7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76"/>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p>
            <a:pPr indent="0" lvl="0" marL="0" rtl="0" algn="l">
              <a:spcBef>
                <a:spcPts val="0"/>
              </a:spcBef>
              <a:spcAft>
                <a:spcPts val="0"/>
              </a:spcAft>
              <a:buClr>
                <a:schemeClr val="dk2"/>
              </a:buClr>
              <a:buSzPts val="4600"/>
              <a:buFont typeface="Libre Franklin"/>
              <a:buNone/>
            </a:pPr>
            <a:r>
              <a:rPr b="1" lang="en-US"/>
              <a:t>Two principles</a:t>
            </a:r>
            <a:endParaRPr b="1"/>
          </a:p>
        </p:txBody>
      </p:sp>
      <p:sp>
        <p:nvSpPr>
          <p:cNvPr id="722" name="Google Shape;722;p76"/>
          <p:cNvSpPr txBox="1"/>
          <p:nvPr/>
        </p:nvSpPr>
        <p:spPr>
          <a:xfrm>
            <a:off x="622300" y="2105025"/>
            <a:ext cx="9601200" cy="501675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3200">
                <a:solidFill>
                  <a:schemeClr val="dk1"/>
                </a:solidFill>
                <a:latin typeface="Libre Baskerville"/>
                <a:ea typeface="Libre Baskerville"/>
                <a:cs typeface="Libre Baskerville"/>
                <a:sym typeface="Libre Baskerville"/>
              </a:rPr>
              <a:t>Spread spectrum achieves its goals through two principles:</a:t>
            </a:r>
            <a:endParaRPr/>
          </a:p>
          <a:p>
            <a:pPr indent="0" lvl="0" marL="0" marR="0" rtl="0" algn="just">
              <a:spcBef>
                <a:spcPts val="0"/>
              </a:spcBef>
              <a:spcAft>
                <a:spcPts val="0"/>
              </a:spcAft>
              <a:buNone/>
            </a:pPr>
            <a:r>
              <a:rPr lang="en-US" sz="3200">
                <a:solidFill>
                  <a:schemeClr val="dk1"/>
                </a:solidFill>
                <a:latin typeface="Libre Baskerville"/>
                <a:ea typeface="Libre Baskerville"/>
                <a:cs typeface="Libre Baskerville"/>
                <a:sym typeface="Libre Baskerville"/>
              </a:rPr>
              <a:t> 1. The bandwidth allocated to each station needs to be, by far, larger than what is needed. This allows redundancy.</a:t>
            </a:r>
            <a:endParaRPr/>
          </a:p>
          <a:p>
            <a:pPr indent="0" lvl="0" marL="0" marR="0" rtl="0" algn="just">
              <a:spcBef>
                <a:spcPts val="0"/>
              </a:spcBef>
              <a:spcAft>
                <a:spcPts val="0"/>
              </a:spcAft>
              <a:buNone/>
            </a:pPr>
            <a:r>
              <a:rPr lang="en-US" sz="3200">
                <a:solidFill>
                  <a:schemeClr val="dk1"/>
                </a:solidFill>
                <a:latin typeface="Libre Baskerville"/>
                <a:ea typeface="Libre Baskerville"/>
                <a:cs typeface="Libre Baskerville"/>
                <a:sym typeface="Libre Baskerville"/>
              </a:rPr>
              <a:t>2. The expanding of the original bandwidth B to the bandwidth Bss must be done by a process that is independent of the original signal. In other words, the spreading process occurs after the signal is created by the source.</a:t>
            </a:r>
            <a:endParaRPr sz="3200">
              <a:solidFill>
                <a:schemeClr val="dk1"/>
              </a:solidFill>
              <a:latin typeface="Libre Baskerville"/>
              <a:ea typeface="Libre Baskerville"/>
              <a:cs typeface="Libre Baskerville"/>
              <a:sym typeface="Libre Baskerville"/>
            </a:endParaRPr>
          </a:p>
        </p:txBody>
      </p:sp>
      <p:sp>
        <p:nvSpPr>
          <p:cNvPr id="723" name="Google Shape;723;p7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24" name="Google Shape;724;p7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7"/>
          <p:cNvSpPr txBox="1"/>
          <p:nvPr>
            <p:ph type="title"/>
          </p:nvPr>
        </p:nvSpPr>
        <p:spPr>
          <a:xfrm>
            <a:off x="1158373" y="1133347"/>
            <a:ext cx="635000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6.28	</a:t>
            </a:r>
            <a:r>
              <a:rPr i="1" lang="en-US" sz="2000">
                <a:latin typeface="Times New Roman"/>
                <a:ea typeface="Times New Roman"/>
                <a:cs typeface="Times New Roman"/>
                <a:sym typeface="Times New Roman"/>
              </a:rPr>
              <a:t>Frequency hopping spread spectrum (FHSS)</a:t>
            </a:r>
            <a:endParaRPr sz="2000">
              <a:latin typeface="Times New Roman"/>
              <a:ea typeface="Times New Roman"/>
              <a:cs typeface="Times New Roman"/>
              <a:sym typeface="Times New Roman"/>
            </a:endParaRPr>
          </a:p>
        </p:txBody>
      </p:sp>
      <p:sp>
        <p:nvSpPr>
          <p:cNvPr id="730" name="Google Shape;730;p77"/>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31" name="Google Shape;731;p77"/>
          <p:cNvSpPr/>
          <p:nvPr/>
        </p:nvSpPr>
        <p:spPr>
          <a:xfrm>
            <a:off x="1574939" y="2042922"/>
            <a:ext cx="7277100" cy="4402073"/>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32" name="Google Shape;732;p77"/>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33" name="Google Shape;733;p7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78"/>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Autofit/>
          </a:bodyPr>
          <a:lstStyle/>
          <a:p>
            <a:pPr indent="0" lvl="0" marL="0" rtl="0" algn="l">
              <a:spcBef>
                <a:spcPts val="0"/>
              </a:spcBef>
              <a:spcAft>
                <a:spcPts val="0"/>
              </a:spcAft>
              <a:buClr>
                <a:schemeClr val="dk2"/>
              </a:buClr>
              <a:buSzPts val="4000"/>
              <a:buFont typeface="Times New Roman"/>
              <a:buNone/>
            </a:pPr>
            <a:r>
              <a:rPr b="1" i="1" lang="en-US" sz="4000">
                <a:latin typeface="Times New Roman"/>
                <a:ea typeface="Times New Roman"/>
                <a:cs typeface="Times New Roman"/>
                <a:sym typeface="Times New Roman"/>
              </a:rPr>
              <a:t>Frequency hopping spread spectrum (FHSS)</a:t>
            </a:r>
            <a:endParaRPr b="1" sz="3200"/>
          </a:p>
        </p:txBody>
      </p:sp>
      <p:sp>
        <p:nvSpPr>
          <p:cNvPr id="739" name="Google Shape;739;p78"/>
          <p:cNvSpPr txBox="1"/>
          <p:nvPr/>
        </p:nvSpPr>
        <p:spPr>
          <a:xfrm>
            <a:off x="546100" y="1571625"/>
            <a:ext cx="9677400" cy="5693866"/>
          </a:xfrm>
          <a:prstGeom prst="rect">
            <a:avLst/>
          </a:prstGeom>
          <a:noFill/>
          <a:ln>
            <a:noFill/>
          </a:ln>
        </p:spPr>
        <p:txBody>
          <a:bodyPr anchorCtr="0" anchor="t" bIns="45700" lIns="91425" spcFirstLastPara="1" rIns="91425" wrap="square" tIns="45700">
            <a:spAutoFit/>
          </a:bodyPr>
          <a:lstStyle/>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A pseudorandom code generator, called pseudorandom noise (PN), creates a k-bit pattern for every hopping period T. </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 The frequency table uses the pattern to find the frequency to be used for this hopping period and passes it to the frequency synthesizer. </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The frequency synthesizer creates a carrier signal of that frequency, and the source signal modulates the carrier signal.</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Suppose we have decided to have eight hopping frequencies. This is extremely low for real applications and is just for illustration. In this case, M is 8 and k is 3. </a:t>
            </a:r>
            <a:endParaRPr/>
          </a:p>
          <a:p>
            <a:pPr indent="-177800" lvl="0" marL="0" marR="0" rtl="0" algn="l">
              <a:spcBef>
                <a:spcPts val="0"/>
              </a:spcBef>
              <a:spcAft>
                <a:spcPts val="0"/>
              </a:spcAft>
              <a:buClr>
                <a:schemeClr val="dk1"/>
              </a:buClr>
              <a:buSzPts val="2800"/>
              <a:buFont typeface="Arial"/>
              <a:buChar char="•"/>
            </a:pPr>
            <a:r>
              <a:rPr lang="en-US" sz="2800">
                <a:solidFill>
                  <a:schemeClr val="dk1"/>
                </a:solidFill>
                <a:latin typeface="Libre Baskerville"/>
                <a:ea typeface="Libre Baskerville"/>
                <a:cs typeface="Libre Baskerville"/>
                <a:sym typeface="Libre Baskerville"/>
              </a:rPr>
              <a:t>The pseudorandom code generator will create eight different 3-bit patterns. These are mapped to eight different frequencies in the frequency table</a:t>
            </a:r>
            <a:endParaRPr sz="2800">
              <a:solidFill>
                <a:schemeClr val="dk1"/>
              </a:solidFill>
              <a:latin typeface="Libre Baskerville"/>
              <a:ea typeface="Libre Baskerville"/>
              <a:cs typeface="Libre Baskerville"/>
              <a:sym typeface="Libre Baskerville"/>
            </a:endParaRPr>
          </a:p>
        </p:txBody>
      </p:sp>
      <p:sp>
        <p:nvSpPr>
          <p:cNvPr id="740" name="Google Shape;740;p78"/>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41" name="Google Shape;741;p7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79"/>
          <p:cNvSpPr txBox="1"/>
          <p:nvPr>
            <p:ph type="title"/>
          </p:nvPr>
        </p:nvSpPr>
        <p:spPr>
          <a:xfrm>
            <a:off x="1158373" y="1133347"/>
            <a:ext cx="473456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6.29	</a:t>
            </a:r>
            <a:r>
              <a:rPr i="1" lang="en-US" sz="2000">
                <a:latin typeface="Times New Roman"/>
                <a:ea typeface="Times New Roman"/>
                <a:cs typeface="Times New Roman"/>
                <a:sym typeface="Times New Roman"/>
              </a:rPr>
              <a:t>Frequency selection in FHSS</a:t>
            </a:r>
            <a:endParaRPr sz="2000">
              <a:latin typeface="Times New Roman"/>
              <a:ea typeface="Times New Roman"/>
              <a:cs typeface="Times New Roman"/>
              <a:sym typeface="Times New Roman"/>
            </a:endParaRPr>
          </a:p>
        </p:txBody>
      </p:sp>
      <p:sp>
        <p:nvSpPr>
          <p:cNvPr id="747" name="Google Shape;747;p79"/>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48" name="Google Shape;748;p79"/>
          <p:cNvSpPr/>
          <p:nvPr/>
        </p:nvSpPr>
        <p:spPr>
          <a:xfrm>
            <a:off x="1384439" y="1949195"/>
            <a:ext cx="7322057" cy="435940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49" name="Google Shape;749;p79"/>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50" name="Google Shape;750;p7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80"/>
          <p:cNvSpPr txBox="1"/>
          <p:nvPr>
            <p:ph type="title"/>
          </p:nvPr>
        </p:nvSpPr>
        <p:spPr>
          <a:xfrm>
            <a:off x="1158373" y="1133347"/>
            <a:ext cx="297688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6.30	</a:t>
            </a:r>
            <a:r>
              <a:rPr i="1" lang="en-US" sz="2000">
                <a:latin typeface="Times New Roman"/>
                <a:ea typeface="Times New Roman"/>
                <a:cs typeface="Times New Roman"/>
                <a:sym typeface="Times New Roman"/>
              </a:rPr>
              <a:t>FHSS cycles</a:t>
            </a:r>
            <a:endParaRPr sz="2000">
              <a:latin typeface="Times New Roman"/>
              <a:ea typeface="Times New Roman"/>
              <a:cs typeface="Times New Roman"/>
              <a:sym typeface="Times New Roman"/>
            </a:endParaRPr>
          </a:p>
        </p:txBody>
      </p:sp>
      <p:sp>
        <p:nvSpPr>
          <p:cNvPr id="756" name="Google Shape;756;p80"/>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57" name="Google Shape;757;p80"/>
          <p:cNvSpPr/>
          <p:nvPr/>
        </p:nvSpPr>
        <p:spPr>
          <a:xfrm>
            <a:off x="1945271" y="2025395"/>
            <a:ext cx="6982968" cy="438835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58" name="Google Shape;758;p80"/>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59" name="Google Shape;759;p8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81"/>
          <p:cNvSpPr txBox="1"/>
          <p:nvPr>
            <p:ph type="title"/>
          </p:nvPr>
        </p:nvSpPr>
        <p:spPr>
          <a:xfrm>
            <a:off x="1158373" y="1133347"/>
            <a:ext cx="365442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6.31	</a:t>
            </a:r>
            <a:r>
              <a:rPr i="1" lang="en-US" sz="2000">
                <a:latin typeface="Times New Roman"/>
                <a:ea typeface="Times New Roman"/>
                <a:cs typeface="Times New Roman"/>
                <a:sym typeface="Times New Roman"/>
              </a:rPr>
              <a:t>Bandwidth sharing</a:t>
            </a:r>
            <a:endParaRPr sz="2000">
              <a:latin typeface="Times New Roman"/>
              <a:ea typeface="Times New Roman"/>
              <a:cs typeface="Times New Roman"/>
              <a:sym typeface="Times New Roman"/>
            </a:endParaRPr>
          </a:p>
        </p:txBody>
      </p:sp>
      <p:sp>
        <p:nvSpPr>
          <p:cNvPr id="765" name="Google Shape;765;p81"/>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66" name="Google Shape;766;p81"/>
          <p:cNvSpPr/>
          <p:nvPr/>
        </p:nvSpPr>
        <p:spPr>
          <a:xfrm>
            <a:off x="1003439" y="2351532"/>
            <a:ext cx="8657081" cy="386486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67" name="Google Shape;767;p81"/>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68" name="Google Shape;768;p8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82"/>
          <p:cNvSpPr txBox="1"/>
          <p:nvPr>
            <p:ph type="title"/>
          </p:nvPr>
        </p:nvSpPr>
        <p:spPr>
          <a:xfrm>
            <a:off x="1158373" y="1133347"/>
            <a:ext cx="224917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6.32	</a:t>
            </a:r>
            <a:r>
              <a:rPr i="1" lang="en-US" sz="2000">
                <a:latin typeface="Times New Roman"/>
                <a:ea typeface="Times New Roman"/>
                <a:cs typeface="Times New Roman"/>
                <a:sym typeface="Times New Roman"/>
              </a:rPr>
              <a:t>DSSS</a:t>
            </a:r>
            <a:endParaRPr sz="2000">
              <a:latin typeface="Times New Roman"/>
              <a:ea typeface="Times New Roman"/>
              <a:cs typeface="Times New Roman"/>
              <a:sym typeface="Times New Roman"/>
            </a:endParaRPr>
          </a:p>
        </p:txBody>
      </p:sp>
      <p:sp>
        <p:nvSpPr>
          <p:cNvPr id="774" name="Google Shape;774;p82"/>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75" name="Google Shape;775;p82"/>
          <p:cNvSpPr/>
          <p:nvPr/>
        </p:nvSpPr>
        <p:spPr>
          <a:xfrm>
            <a:off x="1259471" y="2839973"/>
            <a:ext cx="8125968" cy="276682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76" name="Google Shape;776;p82"/>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77" name="Google Shape;777;p8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781037" y="428625"/>
            <a:ext cx="9131325" cy="660717"/>
          </a:xfrm>
          <a:prstGeom prst="rect">
            <a:avLst/>
          </a:prstGeom>
          <a:noFill/>
          <a:ln>
            <a:noFill/>
          </a:ln>
        </p:spPr>
        <p:txBody>
          <a:bodyPr anchorCtr="0" anchor="b" bIns="104300" lIns="104300" spcFirstLastPara="1" rIns="104300" wrap="square" tIns="52150">
            <a:normAutofit fontScale="90000"/>
          </a:bodyPr>
          <a:lstStyle/>
          <a:p>
            <a:pPr indent="0" lvl="0" marL="0" rtl="0" algn="l">
              <a:spcBef>
                <a:spcPts val="0"/>
              </a:spcBef>
              <a:spcAft>
                <a:spcPts val="0"/>
              </a:spcAft>
              <a:buClr>
                <a:schemeClr val="dk2"/>
              </a:buClr>
              <a:buSzPct val="100000"/>
              <a:buFont typeface="Libre Franklin"/>
              <a:buNone/>
            </a:pPr>
            <a:r>
              <a:rPr b="1" i="1" lang="en-US"/>
              <a:t>Frequency-division multiplexing</a:t>
            </a:r>
            <a:endParaRPr b="1"/>
          </a:p>
        </p:txBody>
      </p:sp>
      <p:sp>
        <p:nvSpPr>
          <p:cNvPr id="174" name="Google Shape;174;p20"/>
          <p:cNvSpPr txBox="1"/>
          <p:nvPr/>
        </p:nvSpPr>
        <p:spPr>
          <a:xfrm>
            <a:off x="622300" y="1495425"/>
            <a:ext cx="9144000" cy="4893647"/>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Frequency-division multiplexing (FDM) is an analog technique that can be applied when the bandwidth of a link (in hertz) is greater than the combined bandwidths of the signals to be transmitted.</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In FDM, signals generated by each sending device modulate different carrier frequencies. These modulated signals are then combined into a single composite signal that can be transported by the link.</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Carrier frequencies are separated by sufficient bandwidth to accommodate the modulated signal.</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These bandwidth ranges are the channels through which the various signals travel.</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Channels can be separated by strips of unused bandwidth—guard bands—to prevent signals from overlapping. In addition, carrier frequencies must not interfere with the original data frequencies</a:t>
            </a:r>
            <a:r>
              <a:rPr lang="en-US" sz="1800">
                <a:solidFill>
                  <a:schemeClr val="dk1"/>
                </a:solidFill>
                <a:latin typeface="Libre Baskerville"/>
                <a:ea typeface="Libre Baskerville"/>
                <a:cs typeface="Libre Baskerville"/>
                <a:sym typeface="Libre Baskerville"/>
              </a:rPr>
              <a:t>. </a:t>
            </a:r>
            <a:endParaRPr sz="1800">
              <a:solidFill>
                <a:schemeClr val="dk1"/>
              </a:solidFill>
              <a:latin typeface="Libre Baskerville"/>
              <a:ea typeface="Libre Baskerville"/>
              <a:cs typeface="Libre Baskerville"/>
              <a:sym typeface="Libre Baskerville"/>
            </a:endParaRPr>
          </a:p>
        </p:txBody>
      </p:sp>
      <p:sp>
        <p:nvSpPr>
          <p:cNvPr id="175" name="Google Shape;175;p2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76" name="Google Shape;176;p2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83"/>
          <p:cNvSpPr txBox="1"/>
          <p:nvPr>
            <p:ph type="title"/>
          </p:nvPr>
        </p:nvSpPr>
        <p:spPr>
          <a:xfrm>
            <a:off x="1069340" y="302865"/>
            <a:ext cx="9089390" cy="1260475"/>
          </a:xfrm>
          <a:prstGeom prst="rect">
            <a:avLst/>
          </a:prstGeom>
          <a:noFill/>
          <a:ln>
            <a:noFill/>
          </a:ln>
        </p:spPr>
        <p:txBody>
          <a:bodyPr anchorCtr="0" anchor="b" bIns="104300" lIns="104300" spcFirstLastPara="1" rIns="104300" wrap="square" tIns="52150">
            <a:normAutofit/>
          </a:bodyPr>
          <a:lstStyle/>
          <a:p>
            <a:pPr indent="0" lvl="0" marL="0" rtl="0" algn="l">
              <a:spcBef>
                <a:spcPts val="0"/>
              </a:spcBef>
              <a:spcAft>
                <a:spcPts val="0"/>
              </a:spcAft>
              <a:buClr>
                <a:schemeClr val="dk2"/>
              </a:buClr>
              <a:buSzPts val="4400"/>
              <a:buFont typeface="Libre Franklin"/>
              <a:buNone/>
            </a:pPr>
            <a:r>
              <a:rPr b="1" lang="en-US" sz="4400"/>
              <a:t>Direct Sequence Spread Spectrum</a:t>
            </a:r>
            <a:endParaRPr b="1" sz="4400"/>
          </a:p>
        </p:txBody>
      </p:sp>
      <p:sp>
        <p:nvSpPr>
          <p:cNvPr id="783" name="Google Shape;783;p83"/>
          <p:cNvSpPr txBox="1"/>
          <p:nvPr/>
        </p:nvSpPr>
        <p:spPr>
          <a:xfrm>
            <a:off x="698500" y="1876425"/>
            <a:ext cx="9372600" cy="5262979"/>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The direct sequence spread spectrum (DSSS) technique also expands the bandwidth of the original signal, but the process is different.</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In DSSS, we replace each data bit with n bits using a spreading code.</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In other words, each bit is assigned a code of n bits, called chips, where the chip rate is n times that of the data bit. Figure 6.32 shows the concept of DSSS. </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the spreading code is 11 chips having the pattern 10110111000 (in this case).</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If the original signal rate is N, the rate of the spread signal is 11N. </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This means that the required bandwidth for the spread signal is 11 times larger than the bandwidth of the original signal.</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The spread signal can provide privacy if the intruder does not know the code. It can also provide immunity against interference if each station uses a different code. </a:t>
            </a:r>
            <a:endParaRPr sz="2400">
              <a:solidFill>
                <a:schemeClr val="dk1"/>
              </a:solidFill>
              <a:latin typeface="Libre Baskerville"/>
              <a:ea typeface="Libre Baskerville"/>
              <a:cs typeface="Libre Baskerville"/>
              <a:sym typeface="Libre Baskerville"/>
            </a:endParaRPr>
          </a:p>
        </p:txBody>
      </p:sp>
      <p:sp>
        <p:nvSpPr>
          <p:cNvPr id="784" name="Google Shape;784;p8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85" name="Google Shape;785;p8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84"/>
          <p:cNvSpPr txBox="1"/>
          <p:nvPr>
            <p:ph type="title"/>
          </p:nvPr>
        </p:nvSpPr>
        <p:spPr>
          <a:xfrm>
            <a:off x="1158373" y="1133347"/>
            <a:ext cx="318960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6.33	</a:t>
            </a:r>
            <a:r>
              <a:rPr i="1" lang="en-US" sz="2000">
                <a:latin typeface="Times New Roman"/>
                <a:ea typeface="Times New Roman"/>
                <a:cs typeface="Times New Roman"/>
                <a:sym typeface="Times New Roman"/>
              </a:rPr>
              <a:t>DSSS example</a:t>
            </a:r>
            <a:endParaRPr sz="2000">
              <a:latin typeface="Times New Roman"/>
              <a:ea typeface="Times New Roman"/>
              <a:cs typeface="Times New Roman"/>
              <a:sym typeface="Times New Roman"/>
            </a:endParaRPr>
          </a:p>
        </p:txBody>
      </p:sp>
      <p:sp>
        <p:nvSpPr>
          <p:cNvPr id="791" name="Google Shape;791;p84"/>
          <p:cNvSpPr txBox="1"/>
          <p:nvPr>
            <p:ph idx="12" type="sldNum"/>
          </p:nvPr>
        </p:nvSpPr>
        <p:spPr>
          <a:xfrm>
            <a:off x="9918700" y="6829425"/>
            <a:ext cx="534670" cy="504190"/>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792" name="Google Shape;792;p84"/>
          <p:cNvSpPr/>
          <p:nvPr/>
        </p:nvSpPr>
        <p:spPr>
          <a:xfrm>
            <a:off x="851039" y="2406395"/>
            <a:ext cx="8875776" cy="351967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93" name="Google Shape;793;p84"/>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794" name="Google Shape;794;p84"/>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85"/>
          <p:cNvSpPr txBox="1"/>
          <p:nvPr>
            <p:ph type="title"/>
          </p:nvPr>
        </p:nvSpPr>
        <p:spPr>
          <a:xfrm>
            <a:off x="1993900" y="2576270"/>
            <a:ext cx="7391400" cy="2411686"/>
          </a:xfrm>
          <a:prstGeom prst="rect">
            <a:avLst/>
          </a:prstGeom>
          <a:noFill/>
          <a:ln>
            <a:noFill/>
          </a:ln>
        </p:spPr>
        <p:txBody>
          <a:bodyPr anchorCtr="0" anchor="b" bIns="0" lIns="0" spcFirstLastPara="1" rIns="0" wrap="square" tIns="12050">
            <a:spAutoFit/>
          </a:bodyPr>
          <a:lstStyle/>
          <a:p>
            <a:pPr indent="31115" lvl="0" marL="12700" marR="5080" rtl="0" algn="ctr">
              <a:lnSpc>
                <a:spcPct val="145500"/>
              </a:lnSpc>
              <a:spcBef>
                <a:spcPts val="0"/>
              </a:spcBef>
              <a:spcAft>
                <a:spcPts val="0"/>
              </a:spcAft>
              <a:buClr>
                <a:srgbClr val="33339A"/>
              </a:buClr>
              <a:buSzPts val="5400"/>
              <a:buFont typeface="Arial"/>
              <a:buNone/>
            </a:pPr>
            <a:r>
              <a:rPr lang="en-US" sz="5400">
                <a:solidFill>
                  <a:srgbClr val="33339A"/>
                </a:solidFill>
                <a:latin typeface="Arial"/>
                <a:ea typeface="Arial"/>
                <a:cs typeface="Arial"/>
                <a:sym typeface="Arial"/>
              </a:rPr>
              <a:t>Chapter 8 </a:t>
            </a:r>
            <a:br>
              <a:rPr lang="en-US" sz="5400">
                <a:solidFill>
                  <a:srgbClr val="33339A"/>
                </a:solidFill>
                <a:latin typeface="Arial"/>
                <a:ea typeface="Arial"/>
                <a:cs typeface="Arial"/>
                <a:sym typeface="Arial"/>
              </a:rPr>
            </a:br>
            <a:r>
              <a:rPr lang="en-US" sz="5400">
                <a:solidFill>
                  <a:srgbClr val="33339A"/>
                </a:solidFill>
                <a:latin typeface="Arial"/>
                <a:ea typeface="Arial"/>
                <a:cs typeface="Arial"/>
                <a:sym typeface="Arial"/>
              </a:rPr>
              <a:t> </a:t>
            </a:r>
            <a:r>
              <a:rPr lang="en-US" sz="6000">
                <a:latin typeface="Arial"/>
                <a:ea typeface="Arial"/>
                <a:cs typeface="Arial"/>
                <a:sym typeface="Arial"/>
              </a:rPr>
              <a:t>Switching</a:t>
            </a:r>
            <a:endParaRPr sz="5400">
              <a:latin typeface="Arial"/>
              <a:ea typeface="Arial"/>
              <a:cs typeface="Arial"/>
              <a:sym typeface="Arial"/>
            </a:endParaRPr>
          </a:p>
        </p:txBody>
      </p:sp>
      <p:sp>
        <p:nvSpPr>
          <p:cNvPr id="800" name="Google Shape;800;p85"/>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01" name="Google Shape;801;p8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6"/>
          <p:cNvSpPr txBox="1"/>
          <p:nvPr>
            <p:ph type="title"/>
          </p:nvPr>
        </p:nvSpPr>
        <p:spPr>
          <a:xfrm>
            <a:off x="1158373" y="752347"/>
            <a:ext cx="3345179"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8.1	</a:t>
            </a:r>
            <a:r>
              <a:rPr i="1" lang="en-US" sz="2000">
                <a:latin typeface="Times New Roman"/>
                <a:ea typeface="Times New Roman"/>
                <a:cs typeface="Times New Roman"/>
                <a:sym typeface="Times New Roman"/>
              </a:rPr>
              <a:t>Switched network</a:t>
            </a:r>
            <a:endParaRPr sz="2000">
              <a:latin typeface="Times New Roman"/>
              <a:ea typeface="Times New Roman"/>
              <a:cs typeface="Times New Roman"/>
              <a:sym typeface="Times New Roman"/>
            </a:endParaRPr>
          </a:p>
        </p:txBody>
      </p:sp>
      <p:sp>
        <p:nvSpPr>
          <p:cNvPr id="807" name="Google Shape;807;p86"/>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08" name="Google Shape;808;p86"/>
          <p:cNvSpPr/>
          <p:nvPr/>
        </p:nvSpPr>
        <p:spPr>
          <a:xfrm>
            <a:off x="2603500" y="3400425"/>
            <a:ext cx="5014583" cy="267652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09" name="Google Shape;809;p86"/>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10" name="Google Shape;810;p86"/>
          <p:cNvSpPr txBox="1"/>
          <p:nvPr/>
        </p:nvSpPr>
        <p:spPr>
          <a:xfrm>
            <a:off x="1231900" y="1571625"/>
            <a:ext cx="8305800" cy="1569660"/>
          </a:xfrm>
          <a:prstGeom prst="rect">
            <a:avLst/>
          </a:prstGeom>
          <a:noFill/>
          <a:ln>
            <a:noFill/>
          </a:ln>
        </p:spPr>
        <p:txBody>
          <a:bodyPr anchorCtr="0" anchor="t" bIns="45700" lIns="91425" spcFirstLastPara="1" rIns="91425" wrap="square" tIns="45700">
            <a:spAutoFit/>
          </a:bodyPr>
          <a:lstStyle/>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A switched network consists of a series of interlinked nodes, called switches.</a:t>
            </a:r>
            <a:endParaRPr/>
          </a:p>
          <a:p>
            <a:pPr indent="-152400" lvl="0" marL="0" marR="0" rtl="0" algn="l">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Switches are devices capable of creating temporary connections between two or more devices linked to the switch.</a:t>
            </a:r>
            <a:endParaRPr sz="2400">
              <a:solidFill>
                <a:schemeClr val="dk1"/>
              </a:solidFill>
              <a:latin typeface="Libre Baskerville"/>
              <a:ea typeface="Libre Baskerville"/>
              <a:cs typeface="Libre Baskerville"/>
              <a:sym typeface="Libre Baskerville"/>
            </a:endParaRPr>
          </a:p>
        </p:txBody>
      </p:sp>
      <p:sp>
        <p:nvSpPr>
          <p:cNvPr id="811" name="Google Shape;811;p8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12" name="Google Shape;812;p8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7"/>
          <p:cNvSpPr txBox="1"/>
          <p:nvPr>
            <p:ph type="title"/>
          </p:nvPr>
        </p:nvSpPr>
        <p:spPr>
          <a:xfrm>
            <a:off x="1158373" y="752347"/>
            <a:ext cx="483044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8.2	</a:t>
            </a:r>
            <a:r>
              <a:rPr i="1" lang="en-US" sz="2000">
                <a:latin typeface="Times New Roman"/>
                <a:ea typeface="Times New Roman"/>
                <a:cs typeface="Times New Roman"/>
                <a:sym typeface="Times New Roman"/>
              </a:rPr>
              <a:t>Taxonomy of switched networks</a:t>
            </a:r>
            <a:endParaRPr sz="2000">
              <a:latin typeface="Times New Roman"/>
              <a:ea typeface="Times New Roman"/>
              <a:cs typeface="Times New Roman"/>
              <a:sym typeface="Times New Roman"/>
            </a:endParaRPr>
          </a:p>
        </p:txBody>
      </p:sp>
      <p:sp>
        <p:nvSpPr>
          <p:cNvPr id="818" name="Google Shape;818;p87"/>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19" name="Google Shape;819;p87"/>
          <p:cNvSpPr/>
          <p:nvPr/>
        </p:nvSpPr>
        <p:spPr>
          <a:xfrm>
            <a:off x="1209941" y="2114550"/>
            <a:ext cx="8327897" cy="341604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20" name="Google Shape;820;p87"/>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21" name="Google Shape;821;p8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22" name="Google Shape;822;p8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grpSp>
        <p:nvGrpSpPr>
          <p:cNvPr id="827" name="Google Shape;827;p88"/>
          <p:cNvGrpSpPr/>
          <p:nvPr/>
        </p:nvGrpSpPr>
        <p:grpSpPr>
          <a:xfrm>
            <a:off x="241288" y="276225"/>
            <a:ext cx="8915412" cy="857262"/>
            <a:chOff x="774827" y="348995"/>
            <a:chExt cx="9144012" cy="857262"/>
          </a:xfrm>
        </p:grpSpPr>
        <p:sp>
          <p:nvSpPr>
            <p:cNvPr id="828" name="Google Shape;828;p88"/>
            <p:cNvSpPr/>
            <p:nvPr/>
          </p:nvSpPr>
          <p:spPr>
            <a:xfrm>
              <a:off x="774839" y="348995"/>
              <a:ext cx="9144000" cy="857250"/>
            </a:xfrm>
            <a:custGeom>
              <a:rect b="b" l="l" r="r" t="t"/>
              <a:pathLst>
                <a:path extrusionOk="0" h="857250" w="9144000">
                  <a:moveTo>
                    <a:pt x="9144000" y="857250"/>
                  </a:moveTo>
                  <a:lnTo>
                    <a:pt x="9144000" y="0"/>
                  </a:lnTo>
                  <a:lnTo>
                    <a:pt x="0" y="0"/>
                  </a:lnTo>
                  <a:lnTo>
                    <a:pt x="0" y="857250"/>
                  </a:lnTo>
                  <a:lnTo>
                    <a:pt x="9144000" y="857250"/>
                  </a:lnTo>
                  <a:close/>
                </a:path>
              </a:pathLst>
            </a:custGeom>
            <a:solidFill>
              <a:srgbClr val="33CC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29" name="Google Shape;829;p88"/>
            <p:cNvSpPr/>
            <p:nvPr/>
          </p:nvSpPr>
          <p:spPr>
            <a:xfrm>
              <a:off x="774827" y="349007"/>
              <a:ext cx="9144000" cy="857250"/>
            </a:xfrm>
            <a:custGeom>
              <a:rect b="b" l="l" r="r" t="t"/>
              <a:pathLst>
                <a:path extrusionOk="0" h="857250" w="9144000">
                  <a:moveTo>
                    <a:pt x="9144000" y="0"/>
                  </a:moveTo>
                  <a:lnTo>
                    <a:pt x="9137917" y="0"/>
                  </a:lnTo>
                  <a:lnTo>
                    <a:pt x="9137523" y="0"/>
                  </a:lnTo>
                  <a:lnTo>
                    <a:pt x="6858" y="0"/>
                  </a:lnTo>
                  <a:lnTo>
                    <a:pt x="0" y="0"/>
                  </a:lnTo>
                  <a:lnTo>
                    <a:pt x="0" y="6858"/>
                  </a:lnTo>
                  <a:lnTo>
                    <a:pt x="0" y="857250"/>
                  </a:lnTo>
                  <a:lnTo>
                    <a:pt x="6858" y="857250"/>
                  </a:lnTo>
                  <a:lnTo>
                    <a:pt x="6858" y="6858"/>
                  </a:lnTo>
                  <a:lnTo>
                    <a:pt x="9137523" y="6858"/>
                  </a:lnTo>
                  <a:lnTo>
                    <a:pt x="9137523" y="857250"/>
                  </a:lnTo>
                  <a:lnTo>
                    <a:pt x="9144000" y="857250"/>
                  </a:lnTo>
                  <a:lnTo>
                    <a:pt x="9144000" y="6858"/>
                  </a:lnTo>
                  <a:lnTo>
                    <a:pt x="9144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830" name="Google Shape;830;p88"/>
          <p:cNvSpPr txBox="1"/>
          <p:nvPr>
            <p:ph type="title"/>
          </p:nvPr>
        </p:nvSpPr>
        <p:spPr>
          <a:xfrm>
            <a:off x="1069340" y="302866"/>
            <a:ext cx="8239760" cy="627736"/>
          </a:xfrm>
          <a:prstGeom prst="rect">
            <a:avLst/>
          </a:prstGeom>
          <a:noFill/>
          <a:ln>
            <a:noFill/>
          </a:ln>
        </p:spPr>
        <p:txBody>
          <a:bodyPr anchorCtr="0" anchor="b" bIns="0" lIns="0" spcFirstLastPara="1" rIns="0" wrap="square" tIns="12050">
            <a:spAutoFit/>
          </a:bodyPr>
          <a:lstStyle/>
          <a:p>
            <a:pPr indent="0" lvl="0" marL="313690" rtl="0" algn="l">
              <a:lnSpc>
                <a:spcPct val="100000"/>
              </a:lnSpc>
              <a:spcBef>
                <a:spcPts val="0"/>
              </a:spcBef>
              <a:spcAft>
                <a:spcPts val="0"/>
              </a:spcAft>
              <a:buClr>
                <a:schemeClr val="dk2"/>
              </a:buClr>
              <a:buSzPts val="4000"/>
              <a:buFont typeface="Libre Franklin"/>
              <a:buNone/>
            </a:pPr>
            <a:r>
              <a:rPr lang="en-US" sz="4000"/>
              <a:t>8-1	CIRCUIT-SWITCHED NETWORKS</a:t>
            </a:r>
            <a:endParaRPr/>
          </a:p>
        </p:txBody>
      </p:sp>
      <p:sp>
        <p:nvSpPr>
          <p:cNvPr id="831" name="Google Shape;831;p88"/>
          <p:cNvSpPr/>
          <p:nvPr/>
        </p:nvSpPr>
        <p:spPr>
          <a:xfrm>
            <a:off x="774839" y="634898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32" name="Google Shape;832;p88"/>
          <p:cNvSpPr txBox="1"/>
          <p:nvPr/>
        </p:nvSpPr>
        <p:spPr>
          <a:xfrm>
            <a:off x="469900" y="1571625"/>
            <a:ext cx="9601200" cy="4521751"/>
          </a:xfrm>
          <a:prstGeom prst="rect">
            <a:avLst/>
          </a:prstGeom>
          <a:noFill/>
          <a:ln>
            <a:noFill/>
          </a:ln>
        </p:spPr>
        <p:txBody>
          <a:bodyPr anchorCtr="0" anchor="t" bIns="0" lIns="0" spcFirstLastPara="1" rIns="0" wrap="square" tIns="12700">
            <a:spAutoFit/>
          </a:bodyPr>
          <a:lstStyle/>
          <a:p>
            <a:pPr indent="0" lvl="0" marL="164465"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A circuit-switched network consists of a set of switches  connected by physical links. A connection between two  stations is a dedicated path made of one or more links..  However, each connection uses only one dedicated  channel on each link.. Each link is normally divided  into n channels by using FDM or TDM.</a:t>
            </a:r>
            <a:endParaRPr sz="2800">
              <a:solidFill>
                <a:schemeClr val="dk1"/>
              </a:solidFill>
              <a:latin typeface="Times New Roman"/>
              <a:ea typeface="Times New Roman"/>
              <a:cs typeface="Times New Roman"/>
              <a:sym typeface="Times New Roman"/>
            </a:endParaRPr>
          </a:p>
          <a:p>
            <a:pPr indent="0" lvl="0" marL="40640" marR="0" rtl="0" algn="l">
              <a:lnSpc>
                <a:spcPct val="100000"/>
              </a:lnSpc>
              <a:spcBef>
                <a:spcPts val="2635"/>
              </a:spcBef>
              <a:spcAft>
                <a:spcPts val="0"/>
              </a:spcAft>
              <a:buNone/>
            </a:pPr>
            <a:r>
              <a:rPr b="1" i="1" lang="en-US" sz="2800" u="sng">
                <a:solidFill>
                  <a:srgbClr val="FF0000"/>
                </a:solidFill>
                <a:latin typeface="Times New Roman"/>
                <a:ea typeface="Times New Roman"/>
                <a:cs typeface="Times New Roman"/>
                <a:sym typeface="Times New Roman"/>
              </a:rPr>
              <a:t>Topics discussed in this section:</a:t>
            </a:r>
            <a:endParaRPr sz="2800">
              <a:solidFill>
                <a:schemeClr val="dk1"/>
              </a:solidFill>
              <a:latin typeface="Times New Roman"/>
              <a:ea typeface="Times New Roman"/>
              <a:cs typeface="Times New Roman"/>
              <a:sym typeface="Times New Roman"/>
            </a:endParaRPr>
          </a:p>
          <a:p>
            <a:pPr indent="0" lvl="0" marL="12700" marR="6473190" rtl="0" algn="l">
              <a:lnSpc>
                <a:spcPct val="100000"/>
              </a:lnSpc>
              <a:spcBef>
                <a:spcPts val="400"/>
              </a:spcBef>
              <a:spcAft>
                <a:spcPts val="0"/>
              </a:spcAft>
              <a:buNone/>
            </a:pPr>
            <a:r>
              <a:rPr b="1" lang="en-US" sz="2400">
                <a:solidFill>
                  <a:srgbClr val="0033CC"/>
                </a:solidFill>
                <a:latin typeface="Times New Roman"/>
                <a:ea typeface="Times New Roman"/>
                <a:cs typeface="Times New Roman"/>
                <a:sym typeface="Times New Roman"/>
              </a:rPr>
              <a:t>Three Phases  Efficiency  Delay</a:t>
            </a:r>
            <a:endParaRPr sz="24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lang="en-US" sz="2400">
                <a:solidFill>
                  <a:srgbClr val="0033CC"/>
                </a:solidFill>
                <a:latin typeface="Times New Roman"/>
                <a:ea typeface="Times New Roman"/>
                <a:cs typeface="Times New Roman"/>
                <a:sym typeface="Times New Roman"/>
              </a:rPr>
              <a:t>Circuit-Switched Technology in Telephone Networks</a:t>
            </a:r>
            <a:endParaRPr sz="2400">
              <a:solidFill>
                <a:schemeClr val="dk1"/>
              </a:solidFill>
              <a:latin typeface="Times New Roman"/>
              <a:ea typeface="Times New Roman"/>
              <a:cs typeface="Times New Roman"/>
              <a:sym typeface="Times New Roman"/>
            </a:endParaRPr>
          </a:p>
        </p:txBody>
      </p:sp>
      <p:sp>
        <p:nvSpPr>
          <p:cNvPr id="833" name="Google Shape;833;p88"/>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34" name="Google Shape;834;p8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89"/>
          <p:cNvSpPr/>
          <p:nvPr/>
        </p:nvSpPr>
        <p:spPr>
          <a:xfrm>
            <a:off x="1232039" y="2330195"/>
            <a:ext cx="1143000" cy="566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40" name="Google Shape;840;p89"/>
          <p:cNvSpPr txBox="1"/>
          <p:nvPr>
            <p:ph type="title"/>
          </p:nvPr>
        </p:nvSpPr>
        <p:spPr>
          <a:xfrm>
            <a:off x="1444129" y="2351024"/>
            <a:ext cx="717550" cy="452755"/>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FF0000"/>
              </a:buClr>
              <a:buSzPts val="2800"/>
              <a:buFont typeface="Times New Roman"/>
              <a:buNone/>
            </a:pPr>
            <a:r>
              <a:rPr i="1" lang="en-US" sz="2800">
                <a:solidFill>
                  <a:srgbClr val="FF0000"/>
                </a:solidFill>
                <a:latin typeface="Times New Roman"/>
                <a:ea typeface="Times New Roman"/>
                <a:cs typeface="Times New Roman"/>
                <a:sym typeface="Times New Roman"/>
              </a:rPr>
              <a:t>Note</a:t>
            </a:r>
            <a:endParaRPr sz="2800">
              <a:latin typeface="Times New Roman"/>
              <a:ea typeface="Times New Roman"/>
              <a:cs typeface="Times New Roman"/>
              <a:sym typeface="Times New Roman"/>
            </a:endParaRPr>
          </a:p>
        </p:txBody>
      </p:sp>
      <p:sp>
        <p:nvSpPr>
          <p:cNvPr id="841" name="Google Shape;841;p89"/>
          <p:cNvSpPr/>
          <p:nvPr/>
        </p:nvSpPr>
        <p:spPr>
          <a:xfrm>
            <a:off x="1232039" y="29778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42" name="Google Shape;842;p89"/>
          <p:cNvSpPr txBox="1"/>
          <p:nvPr/>
        </p:nvSpPr>
        <p:spPr>
          <a:xfrm>
            <a:off x="1270139" y="3108198"/>
            <a:ext cx="8077200" cy="2041525"/>
          </a:xfrm>
          <a:prstGeom prst="rect">
            <a:avLst/>
          </a:prstGeom>
          <a:solidFill>
            <a:srgbClr val="99FF33"/>
          </a:solidFill>
          <a:ln>
            <a:noFill/>
          </a:ln>
        </p:spPr>
        <p:txBody>
          <a:bodyPr anchorCtr="0" anchor="t" bIns="0" lIns="0" spcFirstLastPara="1" rIns="0" wrap="square" tIns="34925">
            <a:spAutoFit/>
          </a:bodyPr>
          <a:lstStyle/>
          <a:p>
            <a:pPr indent="0" lvl="0" marL="235584" marR="230504" rtl="0" algn="ctr">
              <a:lnSpc>
                <a:spcPct val="100000"/>
              </a:lnSpc>
              <a:spcBef>
                <a:spcPts val="0"/>
              </a:spcBef>
              <a:spcAft>
                <a:spcPts val="0"/>
              </a:spcAft>
              <a:buNone/>
            </a:pPr>
            <a:r>
              <a:rPr b="1" lang="en-US" sz="3200">
                <a:solidFill>
                  <a:schemeClr val="dk1"/>
                </a:solidFill>
                <a:latin typeface="Arial"/>
                <a:ea typeface="Arial"/>
                <a:cs typeface="Arial"/>
                <a:sym typeface="Arial"/>
              </a:rPr>
              <a:t>A circuit-switched network is made of a  set of switches connected by physical  links, in which	each link is</a:t>
            </a:r>
            <a:endParaRPr sz="3200">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b="1" lang="en-US" sz="3200">
                <a:solidFill>
                  <a:schemeClr val="dk1"/>
                </a:solidFill>
                <a:latin typeface="Arial"/>
                <a:ea typeface="Arial"/>
                <a:cs typeface="Arial"/>
                <a:sym typeface="Arial"/>
              </a:rPr>
              <a:t>divided into </a:t>
            </a:r>
            <a:r>
              <a:rPr b="1" i="1" lang="en-US" sz="3200">
                <a:solidFill>
                  <a:schemeClr val="dk1"/>
                </a:solidFill>
                <a:latin typeface="Arial"/>
                <a:ea typeface="Arial"/>
                <a:cs typeface="Arial"/>
                <a:sym typeface="Arial"/>
              </a:rPr>
              <a:t>n </a:t>
            </a:r>
            <a:r>
              <a:rPr b="1" lang="en-US" sz="3200">
                <a:solidFill>
                  <a:schemeClr val="dk1"/>
                </a:solidFill>
                <a:latin typeface="Arial"/>
                <a:ea typeface="Arial"/>
                <a:cs typeface="Arial"/>
                <a:sym typeface="Arial"/>
              </a:rPr>
              <a:t>channels.</a:t>
            </a:r>
            <a:endParaRPr sz="3200">
              <a:solidFill>
                <a:schemeClr val="dk1"/>
              </a:solidFill>
              <a:latin typeface="Arial"/>
              <a:ea typeface="Arial"/>
              <a:cs typeface="Arial"/>
              <a:sym typeface="Arial"/>
            </a:endParaRPr>
          </a:p>
        </p:txBody>
      </p:sp>
      <p:sp>
        <p:nvSpPr>
          <p:cNvPr id="843" name="Google Shape;843;p89"/>
          <p:cNvSpPr/>
          <p:nvPr/>
        </p:nvSpPr>
        <p:spPr>
          <a:xfrm>
            <a:off x="1234325" y="51876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44" name="Google Shape;844;p89"/>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45" name="Google Shape;845;p8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90"/>
          <p:cNvSpPr txBox="1"/>
          <p:nvPr>
            <p:ph type="title"/>
          </p:nvPr>
        </p:nvSpPr>
        <p:spPr>
          <a:xfrm>
            <a:off x="1158373" y="752347"/>
            <a:ext cx="496379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8.3	</a:t>
            </a:r>
            <a:r>
              <a:rPr i="1" lang="en-US" sz="2000">
                <a:latin typeface="Times New Roman"/>
                <a:ea typeface="Times New Roman"/>
                <a:cs typeface="Times New Roman"/>
                <a:sym typeface="Times New Roman"/>
              </a:rPr>
              <a:t>A trivial circuit-switched network</a:t>
            </a:r>
            <a:endParaRPr sz="2000">
              <a:latin typeface="Times New Roman"/>
              <a:ea typeface="Times New Roman"/>
              <a:cs typeface="Times New Roman"/>
              <a:sym typeface="Times New Roman"/>
            </a:endParaRPr>
          </a:p>
        </p:txBody>
      </p:sp>
      <p:sp>
        <p:nvSpPr>
          <p:cNvPr id="851" name="Google Shape;851;p90"/>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52" name="Google Shape;852;p90"/>
          <p:cNvSpPr/>
          <p:nvPr/>
        </p:nvSpPr>
        <p:spPr>
          <a:xfrm>
            <a:off x="1472069" y="1786127"/>
            <a:ext cx="7532369" cy="45064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53" name="Google Shape;853;p90"/>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54" name="Google Shape;854;p90"/>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55" name="Google Shape;855;p9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91"/>
          <p:cNvSpPr/>
          <p:nvPr/>
        </p:nvSpPr>
        <p:spPr>
          <a:xfrm>
            <a:off x="1232039" y="25206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61" name="Google Shape;861;p91"/>
          <p:cNvSpPr/>
          <p:nvPr/>
        </p:nvSpPr>
        <p:spPr>
          <a:xfrm>
            <a:off x="1232039" y="1872995"/>
            <a:ext cx="1143000" cy="566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62" name="Google Shape;862;p91"/>
          <p:cNvSpPr/>
          <p:nvPr/>
        </p:nvSpPr>
        <p:spPr>
          <a:xfrm>
            <a:off x="1270139" y="2651010"/>
            <a:ext cx="8077200" cy="2841625"/>
          </a:xfrm>
          <a:custGeom>
            <a:rect b="b" l="l" r="r" t="t"/>
            <a:pathLst>
              <a:path extrusionOk="0" h="2841625" w="8077200">
                <a:moveTo>
                  <a:pt x="8077200" y="0"/>
                </a:moveTo>
                <a:lnTo>
                  <a:pt x="0" y="0"/>
                </a:lnTo>
                <a:lnTo>
                  <a:pt x="0" y="268986"/>
                </a:lnTo>
                <a:lnTo>
                  <a:pt x="0" y="269748"/>
                </a:lnTo>
                <a:lnTo>
                  <a:pt x="0" y="2841498"/>
                </a:lnTo>
                <a:lnTo>
                  <a:pt x="8077200" y="2841498"/>
                </a:lnTo>
                <a:lnTo>
                  <a:pt x="8077200" y="268986"/>
                </a:lnTo>
                <a:lnTo>
                  <a:pt x="8077200" y="0"/>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63" name="Google Shape;863;p91"/>
          <p:cNvSpPr txBox="1"/>
          <p:nvPr>
            <p:ph type="title"/>
          </p:nvPr>
        </p:nvSpPr>
        <p:spPr>
          <a:xfrm>
            <a:off x="1444129" y="1893824"/>
            <a:ext cx="717550" cy="452755"/>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FF0000"/>
              </a:buClr>
              <a:buSzPts val="2800"/>
              <a:buFont typeface="Times New Roman"/>
              <a:buNone/>
            </a:pPr>
            <a:r>
              <a:rPr i="1" lang="en-US" sz="2800">
                <a:solidFill>
                  <a:srgbClr val="FF0000"/>
                </a:solidFill>
                <a:latin typeface="Times New Roman"/>
                <a:ea typeface="Times New Roman"/>
                <a:cs typeface="Times New Roman"/>
                <a:sym typeface="Times New Roman"/>
              </a:rPr>
              <a:t>Note</a:t>
            </a:r>
            <a:endParaRPr sz="2800">
              <a:latin typeface="Times New Roman"/>
              <a:ea typeface="Times New Roman"/>
              <a:cs typeface="Times New Roman"/>
              <a:sym typeface="Times New Roman"/>
            </a:endParaRPr>
          </a:p>
        </p:txBody>
      </p:sp>
      <p:sp>
        <p:nvSpPr>
          <p:cNvPr id="864" name="Google Shape;864;p91"/>
          <p:cNvSpPr txBox="1"/>
          <p:nvPr/>
        </p:nvSpPr>
        <p:spPr>
          <a:xfrm>
            <a:off x="1486039" y="3161030"/>
            <a:ext cx="7644130" cy="2463800"/>
          </a:xfrm>
          <a:prstGeom prst="rect">
            <a:avLst/>
          </a:prstGeom>
          <a:noFill/>
          <a:ln>
            <a:noFill/>
          </a:ln>
        </p:spPr>
        <p:txBody>
          <a:bodyPr anchorCtr="0" anchor="t" bIns="0" lIns="0" spcFirstLastPara="1" rIns="0" wrap="square" tIns="12050">
            <a:spAutoFit/>
          </a:bodyPr>
          <a:lstStyle/>
          <a:p>
            <a:pPr indent="0" lvl="0" marL="12065" marR="5080" rtl="0" algn="ctr">
              <a:lnSpc>
                <a:spcPct val="100000"/>
              </a:lnSpc>
              <a:spcBef>
                <a:spcPts val="0"/>
              </a:spcBef>
              <a:spcAft>
                <a:spcPts val="0"/>
              </a:spcAft>
              <a:buNone/>
            </a:pPr>
            <a:r>
              <a:rPr b="1" lang="en-US" sz="3200">
                <a:solidFill>
                  <a:schemeClr val="dk1"/>
                </a:solidFill>
                <a:latin typeface="Arial"/>
                <a:ea typeface="Arial"/>
                <a:cs typeface="Arial"/>
                <a:sym typeface="Arial"/>
              </a:rPr>
              <a:t>In circuit switching, the resources need  to be	reserved during the setup phase;  the resources remain dedicated for the  entire duration of data transfer until the  teardown phase.</a:t>
            </a:r>
            <a:endParaRPr sz="3200">
              <a:solidFill>
                <a:schemeClr val="dk1"/>
              </a:solidFill>
              <a:latin typeface="Arial"/>
              <a:ea typeface="Arial"/>
              <a:cs typeface="Arial"/>
              <a:sym typeface="Arial"/>
            </a:endParaRPr>
          </a:p>
        </p:txBody>
      </p:sp>
      <p:grpSp>
        <p:nvGrpSpPr>
          <p:cNvPr id="865" name="Google Shape;865;p91"/>
          <p:cNvGrpSpPr/>
          <p:nvPr/>
        </p:nvGrpSpPr>
        <p:grpSpPr>
          <a:xfrm>
            <a:off x="774839" y="5491734"/>
            <a:ext cx="9144000" cy="858519"/>
            <a:chOff x="774839" y="5491734"/>
            <a:chExt cx="9144000" cy="858519"/>
          </a:xfrm>
        </p:grpSpPr>
        <p:sp>
          <p:nvSpPr>
            <p:cNvPr id="866" name="Google Shape;866;p91"/>
            <p:cNvSpPr/>
            <p:nvPr/>
          </p:nvSpPr>
          <p:spPr>
            <a:xfrm>
              <a:off x="774839" y="549173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67" name="Google Shape;867;p91"/>
            <p:cNvSpPr/>
            <p:nvPr/>
          </p:nvSpPr>
          <p:spPr>
            <a:xfrm>
              <a:off x="1234325" y="57210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68" name="Google Shape;868;p91"/>
            <p:cNvSpPr/>
            <p:nvPr/>
          </p:nvSpPr>
          <p:spPr>
            <a:xfrm>
              <a:off x="1270139" y="5491734"/>
              <a:ext cx="8077200" cy="176530"/>
            </a:xfrm>
            <a:custGeom>
              <a:rect b="b" l="l" r="r" t="t"/>
              <a:pathLst>
                <a:path extrusionOk="0" h="176529" w="8077200">
                  <a:moveTo>
                    <a:pt x="8077200" y="176022"/>
                  </a:moveTo>
                  <a:lnTo>
                    <a:pt x="8077200" y="0"/>
                  </a:lnTo>
                  <a:lnTo>
                    <a:pt x="0" y="0"/>
                  </a:lnTo>
                  <a:lnTo>
                    <a:pt x="0" y="176022"/>
                  </a:lnTo>
                  <a:lnTo>
                    <a:pt x="8077200" y="176022"/>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869" name="Google Shape;869;p91"/>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70" name="Google Shape;870;p9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92"/>
          <p:cNvSpPr txBox="1"/>
          <p:nvPr>
            <p:ph type="title"/>
          </p:nvPr>
        </p:nvSpPr>
        <p:spPr>
          <a:xfrm>
            <a:off x="1998091" y="368299"/>
            <a:ext cx="3577209" cy="720069"/>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Times New Roman"/>
              <a:buNone/>
            </a:pPr>
            <a:r>
              <a:rPr i="1" lang="en-US">
                <a:solidFill>
                  <a:srgbClr val="FF0000"/>
                </a:solidFill>
                <a:latin typeface="Times New Roman"/>
                <a:ea typeface="Times New Roman"/>
                <a:cs typeface="Times New Roman"/>
                <a:sym typeface="Times New Roman"/>
              </a:rPr>
              <a:t>Example 8.1</a:t>
            </a:r>
            <a:endParaRPr/>
          </a:p>
        </p:txBody>
      </p:sp>
      <p:sp>
        <p:nvSpPr>
          <p:cNvPr id="876" name="Google Shape;876;p92"/>
          <p:cNvSpPr txBox="1"/>
          <p:nvPr/>
        </p:nvSpPr>
        <p:spPr>
          <a:xfrm>
            <a:off x="1082156" y="1589024"/>
            <a:ext cx="8531225" cy="3866515"/>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As a trivial example, let us use a circuit-switched network  to connect eight telephones in a small area.  Communication is through 4-kHz voice channels. We  assume that each link uses FDM to connect a maximum  of two voice channels. The bandwidth of each link is then  8 kHz. Figure 8.4 shows the situation. Telephone 1 is  connected to telephone 7; 2 to 5; 3 to 8; and 4 to 6. Of  course the situation may change when new connections  are made. The switch controls the connections.</a:t>
            </a:r>
            <a:endParaRPr sz="2800">
              <a:solidFill>
                <a:schemeClr val="dk1"/>
              </a:solidFill>
              <a:latin typeface="Times New Roman"/>
              <a:ea typeface="Times New Roman"/>
              <a:cs typeface="Times New Roman"/>
              <a:sym typeface="Times New Roman"/>
            </a:endParaRPr>
          </a:p>
        </p:txBody>
      </p:sp>
      <p:sp>
        <p:nvSpPr>
          <p:cNvPr id="877" name="Google Shape;877;p92"/>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78" name="Google Shape;878;p9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1"/>
          <p:cNvSpPr txBox="1"/>
          <p:nvPr>
            <p:ph type="title"/>
          </p:nvPr>
        </p:nvSpPr>
        <p:spPr>
          <a:xfrm>
            <a:off x="1158373" y="1133347"/>
            <a:ext cx="490855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6.3	</a:t>
            </a:r>
            <a:r>
              <a:rPr i="1" lang="en-US" sz="2000">
                <a:latin typeface="Times New Roman"/>
                <a:ea typeface="Times New Roman"/>
                <a:cs typeface="Times New Roman"/>
                <a:sym typeface="Times New Roman"/>
              </a:rPr>
              <a:t>Frequency-division multiplexing</a:t>
            </a:r>
            <a:endParaRPr sz="2000">
              <a:latin typeface="Times New Roman"/>
              <a:ea typeface="Times New Roman"/>
              <a:cs typeface="Times New Roman"/>
              <a:sym typeface="Times New Roman"/>
            </a:endParaRPr>
          </a:p>
        </p:txBody>
      </p:sp>
      <p:sp>
        <p:nvSpPr>
          <p:cNvPr id="182" name="Google Shape;182;p21"/>
          <p:cNvSpPr/>
          <p:nvPr/>
        </p:nvSpPr>
        <p:spPr>
          <a:xfrm>
            <a:off x="927239" y="2967227"/>
            <a:ext cx="8793480" cy="225856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83" name="Google Shape;183;p21"/>
          <p:cNvSpPr/>
          <p:nvPr/>
        </p:nvSpPr>
        <p:spPr>
          <a:xfrm>
            <a:off x="927239" y="65592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84" name="Google Shape;184;p21"/>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85" name="Google Shape;185;p21"/>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93"/>
          <p:cNvSpPr txBox="1"/>
          <p:nvPr>
            <p:ph type="title"/>
          </p:nvPr>
        </p:nvSpPr>
        <p:spPr>
          <a:xfrm>
            <a:off x="1158373" y="752347"/>
            <a:ext cx="630999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8.4	</a:t>
            </a:r>
            <a:r>
              <a:rPr i="1" lang="en-US" sz="2000">
                <a:latin typeface="Times New Roman"/>
                <a:ea typeface="Times New Roman"/>
                <a:cs typeface="Times New Roman"/>
                <a:sym typeface="Times New Roman"/>
              </a:rPr>
              <a:t>Circuit-switched network used in Example 8.1</a:t>
            </a:r>
            <a:endParaRPr sz="2000">
              <a:latin typeface="Times New Roman"/>
              <a:ea typeface="Times New Roman"/>
              <a:cs typeface="Times New Roman"/>
              <a:sym typeface="Times New Roman"/>
            </a:endParaRPr>
          </a:p>
        </p:txBody>
      </p:sp>
      <p:sp>
        <p:nvSpPr>
          <p:cNvPr id="884" name="Google Shape;884;p93"/>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85" name="Google Shape;885;p93"/>
          <p:cNvSpPr/>
          <p:nvPr/>
        </p:nvSpPr>
        <p:spPr>
          <a:xfrm>
            <a:off x="1043825" y="2330195"/>
            <a:ext cx="8417814" cy="3164585"/>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86" name="Google Shape;886;p93"/>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887" name="Google Shape;887;p93"/>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88" name="Google Shape;888;p93"/>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94"/>
          <p:cNvSpPr txBox="1"/>
          <p:nvPr>
            <p:ph type="title"/>
          </p:nvPr>
        </p:nvSpPr>
        <p:spPr>
          <a:xfrm>
            <a:off x="1998091" y="368299"/>
            <a:ext cx="4415409" cy="720069"/>
          </a:xfrm>
          <a:prstGeom prst="rect">
            <a:avLst/>
          </a:prstGeom>
          <a:noFill/>
          <a:ln>
            <a:noFill/>
          </a:ln>
        </p:spPr>
        <p:txBody>
          <a:bodyPr anchorCtr="0" anchor="b" bIns="0" lIns="0" spcFirstLastPara="1" rIns="0" wrap="square" tIns="12050">
            <a:spAutoFit/>
          </a:bodyPr>
          <a:lstStyle/>
          <a:p>
            <a:pPr indent="0" lvl="0" marL="12700" rtl="0" algn="l">
              <a:lnSpc>
                <a:spcPct val="100000"/>
              </a:lnSpc>
              <a:spcBef>
                <a:spcPts val="0"/>
              </a:spcBef>
              <a:spcAft>
                <a:spcPts val="0"/>
              </a:spcAft>
              <a:buClr>
                <a:srgbClr val="FF0000"/>
              </a:buClr>
              <a:buSzPts val="4600"/>
              <a:buFont typeface="Times New Roman"/>
              <a:buNone/>
            </a:pPr>
            <a:r>
              <a:rPr i="1" lang="en-US">
                <a:solidFill>
                  <a:srgbClr val="FF0000"/>
                </a:solidFill>
                <a:latin typeface="Times New Roman"/>
                <a:ea typeface="Times New Roman"/>
                <a:cs typeface="Times New Roman"/>
                <a:sym typeface="Times New Roman"/>
              </a:rPr>
              <a:t>Example 8.2</a:t>
            </a:r>
            <a:endParaRPr/>
          </a:p>
        </p:txBody>
      </p:sp>
      <p:sp>
        <p:nvSpPr>
          <p:cNvPr id="894" name="Google Shape;894;p94"/>
          <p:cNvSpPr txBox="1"/>
          <p:nvPr>
            <p:ph idx="12" type="sldNum"/>
          </p:nvPr>
        </p:nvSpPr>
        <p:spPr>
          <a:xfrm>
            <a:off x="3937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895" name="Google Shape;895;p94"/>
          <p:cNvSpPr txBox="1"/>
          <p:nvPr/>
        </p:nvSpPr>
        <p:spPr>
          <a:xfrm>
            <a:off x="1082168" y="1512824"/>
            <a:ext cx="8529320" cy="4293235"/>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As another example, consider a circuit-switched network  that connects computers in two remote offices of a private  company. The offices are connected using a T-1 line  leased from a communication service provider. There are  two 4 × 8 (4 inputs and 8 outputs) switches in this  network. For each switch, four output ports are folded  into the input ports to allow communication between  computers in the same office. Four other output ports  allow communication between the two offices. Figure 8.5  shows the situation.</a:t>
            </a:r>
            <a:endParaRPr sz="2800">
              <a:solidFill>
                <a:schemeClr val="dk1"/>
              </a:solidFill>
              <a:latin typeface="Times New Roman"/>
              <a:ea typeface="Times New Roman"/>
              <a:cs typeface="Times New Roman"/>
              <a:sym typeface="Times New Roman"/>
            </a:endParaRPr>
          </a:p>
        </p:txBody>
      </p:sp>
      <p:sp>
        <p:nvSpPr>
          <p:cNvPr id="896" name="Google Shape;896;p94"/>
          <p:cNvSpPr txBox="1"/>
          <p:nvPr>
            <p:ph idx="11" type="ftr"/>
          </p:nvPr>
        </p:nvSpPr>
        <p:spPr>
          <a:xfrm>
            <a:off x="1536700" y="682942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95"/>
          <p:cNvSpPr txBox="1"/>
          <p:nvPr>
            <p:ph type="title"/>
          </p:nvPr>
        </p:nvSpPr>
        <p:spPr>
          <a:xfrm>
            <a:off x="1158373" y="752347"/>
            <a:ext cx="630999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8.5	</a:t>
            </a:r>
            <a:r>
              <a:rPr i="1" lang="en-US" sz="2000">
                <a:latin typeface="Times New Roman"/>
                <a:ea typeface="Times New Roman"/>
                <a:cs typeface="Times New Roman"/>
                <a:sym typeface="Times New Roman"/>
              </a:rPr>
              <a:t>Circuit-switched network used in Example 8.2</a:t>
            </a:r>
            <a:endParaRPr sz="2000">
              <a:latin typeface="Times New Roman"/>
              <a:ea typeface="Times New Roman"/>
              <a:cs typeface="Times New Roman"/>
              <a:sym typeface="Times New Roman"/>
            </a:endParaRPr>
          </a:p>
        </p:txBody>
      </p:sp>
      <p:sp>
        <p:nvSpPr>
          <p:cNvPr id="902" name="Google Shape;902;p95"/>
          <p:cNvSpPr txBox="1"/>
          <p:nvPr>
            <p:ph idx="12" type="sldNum"/>
          </p:nvPr>
        </p:nvSpPr>
        <p:spPr>
          <a:xfrm>
            <a:off x="393700" y="69818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903" name="Google Shape;903;p95"/>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04" name="Google Shape;904;p95"/>
          <p:cNvSpPr/>
          <p:nvPr/>
        </p:nvSpPr>
        <p:spPr>
          <a:xfrm>
            <a:off x="1043825" y="2425445"/>
            <a:ext cx="8417814" cy="3409949"/>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05" name="Google Shape;905;p95"/>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06" name="Google Shape;906;p9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96"/>
          <p:cNvSpPr txBox="1"/>
          <p:nvPr>
            <p:ph type="title"/>
          </p:nvPr>
        </p:nvSpPr>
        <p:spPr>
          <a:xfrm>
            <a:off x="781037" y="774445"/>
            <a:ext cx="9131325" cy="492443"/>
          </a:xfrm>
          <a:prstGeom prst="rect">
            <a:avLst/>
          </a:prstGeom>
          <a:noFill/>
          <a:ln>
            <a:noFill/>
          </a:ln>
        </p:spPr>
        <p:txBody>
          <a:bodyPr anchorCtr="0" anchor="b" bIns="104300" lIns="104300" spcFirstLastPara="1" rIns="104300" wrap="square" tIns="52150">
            <a:normAutofit fontScale="90000"/>
          </a:bodyPr>
          <a:lstStyle/>
          <a:p>
            <a:pPr indent="0" lvl="0" marL="0" rtl="0" algn="l">
              <a:spcBef>
                <a:spcPts val="0"/>
              </a:spcBef>
              <a:spcAft>
                <a:spcPts val="0"/>
              </a:spcAft>
              <a:buClr>
                <a:schemeClr val="dk2"/>
              </a:buClr>
              <a:buSzPct val="100000"/>
              <a:buFont typeface="Libre Franklin"/>
              <a:buNone/>
            </a:pPr>
            <a:r>
              <a:rPr lang="en-US"/>
              <a:t>Three Phases</a:t>
            </a:r>
            <a:endParaRPr/>
          </a:p>
        </p:txBody>
      </p:sp>
      <p:sp>
        <p:nvSpPr>
          <p:cNvPr id="912" name="Google Shape;912;p96"/>
          <p:cNvSpPr txBox="1"/>
          <p:nvPr/>
        </p:nvSpPr>
        <p:spPr>
          <a:xfrm>
            <a:off x="850900" y="1647825"/>
            <a:ext cx="9144000" cy="489364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400">
                <a:solidFill>
                  <a:schemeClr val="dk1"/>
                </a:solidFill>
                <a:latin typeface="Libre Baskerville"/>
                <a:ea typeface="Libre Baskerville"/>
                <a:cs typeface="Libre Baskerville"/>
                <a:sym typeface="Libre Baskerville"/>
              </a:rPr>
              <a:t>Setup Phase </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Before the two parties (or multiple parties in a conference call) can communicate, a dedicated circuit (combination of channels in links) needs to be established. </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The end systems are normally connected through dedicated lines to the switches, so connection setup means creating dedicated channels between the switches.</a:t>
            </a:r>
            <a:endParaRPr/>
          </a:p>
          <a:p>
            <a:pPr indent="0" lvl="0" marL="0" marR="0" rtl="0" algn="just">
              <a:spcBef>
                <a:spcPts val="0"/>
              </a:spcBef>
              <a:spcAft>
                <a:spcPts val="0"/>
              </a:spcAft>
              <a:buNone/>
            </a:pPr>
            <a:r>
              <a:rPr b="1" lang="en-US" sz="2400">
                <a:solidFill>
                  <a:schemeClr val="dk1"/>
                </a:solidFill>
                <a:latin typeface="Libre Baskerville"/>
                <a:ea typeface="Libre Baskerville"/>
                <a:cs typeface="Libre Baskerville"/>
                <a:sym typeface="Libre Baskerville"/>
              </a:rPr>
              <a:t>Data-Transfer Phase</a:t>
            </a:r>
            <a:endParaRPr/>
          </a:p>
          <a:p>
            <a:pPr indent="0" lvl="0" marL="0" marR="0" rtl="0" algn="just">
              <a:spcBef>
                <a:spcPts val="0"/>
              </a:spcBef>
              <a:spcAft>
                <a:spcPts val="0"/>
              </a:spcAft>
              <a:buNone/>
            </a:pPr>
            <a:r>
              <a:rPr lang="en-US" sz="2400">
                <a:solidFill>
                  <a:schemeClr val="dk1"/>
                </a:solidFill>
                <a:latin typeface="Libre Baskerville"/>
                <a:ea typeface="Libre Baskerville"/>
                <a:cs typeface="Libre Baskerville"/>
                <a:sym typeface="Libre Baskerville"/>
              </a:rPr>
              <a:t> After the establishment of the dedicated circuit (channels), the two parties can transfer data.</a:t>
            </a:r>
            <a:endParaRPr/>
          </a:p>
          <a:p>
            <a:pPr indent="0" lvl="0" marL="0" marR="0" rtl="0" algn="just">
              <a:spcBef>
                <a:spcPts val="0"/>
              </a:spcBef>
              <a:spcAft>
                <a:spcPts val="0"/>
              </a:spcAft>
              <a:buNone/>
            </a:pPr>
            <a:r>
              <a:rPr lang="en-US" sz="2400">
                <a:solidFill>
                  <a:schemeClr val="dk1"/>
                </a:solidFill>
                <a:latin typeface="Libre Baskerville"/>
                <a:ea typeface="Libre Baskerville"/>
                <a:cs typeface="Libre Baskerville"/>
                <a:sym typeface="Libre Baskerville"/>
              </a:rPr>
              <a:t> </a:t>
            </a:r>
            <a:r>
              <a:rPr b="1" lang="en-US" sz="2400">
                <a:solidFill>
                  <a:schemeClr val="dk1"/>
                </a:solidFill>
                <a:latin typeface="Libre Baskerville"/>
                <a:ea typeface="Libre Baskerville"/>
                <a:cs typeface="Libre Baskerville"/>
                <a:sym typeface="Libre Baskerville"/>
              </a:rPr>
              <a:t>Teardown Phase</a:t>
            </a:r>
            <a:endParaRPr/>
          </a:p>
          <a:p>
            <a:pPr indent="0" lvl="0" marL="0" marR="0" rtl="0" algn="just">
              <a:spcBef>
                <a:spcPts val="0"/>
              </a:spcBef>
              <a:spcAft>
                <a:spcPts val="0"/>
              </a:spcAft>
              <a:buNone/>
            </a:pPr>
            <a:r>
              <a:rPr lang="en-US" sz="2400">
                <a:solidFill>
                  <a:schemeClr val="dk1"/>
                </a:solidFill>
                <a:latin typeface="Libre Baskerville"/>
                <a:ea typeface="Libre Baskerville"/>
                <a:cs typeface="Libre Baskerville"/>
                <a:sym typeface="Libre Baskerville"/>
              </a:rPr>
              <a:t> When one of the parties needs to disconnect, a signal is sent to each switch to release the resources.</a:t>
            </a:r>
            <a:endParaRPr sz="2400">
              <a:solidFill>
                <a:schemeClr val="dk1"/>
              </a:solidFill>
              <a:latin typeface="Libre Baskerville"/>
              <a:ea typeface="Libre Baskerville"/>
              <a:cs typeface="Libre Baskerville"/>
              <a:sym typeface="Libre Baskerville"/>
            </a:endParaRPr>
          </a:p>
        </p:txBody>
      </p:sp>
      <p:sp>
        <p:nvSpPr>
          <p:cNvPr id="913" name="Google Shape;913;p96"/>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914" name="Google Shape;914;p9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97"/>
          <p:cNvSpPr txBox="1"/>
          <p:nvPr>
            <p:ph type="title"/>
          </p:nvPr>
        </p:nvSpPr>
        <p:spPr>
          <a:xfrm>
            <a:off x="781037" y="774445"/>
            <a:ext cx="9131325" cy="492443"/>
          </a:xfrm>
          <a:prstGeom prst="rect">
            <a:avLst/>
          </a:prstGeom>
          <a:noFill/>
          <a:ln>
            <a:noFill/>
          </a:ln>
        </p:spPr>
        <p:txBody>
          <a:bodyPr anchorCtr="0" anchor="b" bIns="104300" lIns="104300" spcFirstLastPara="1" rIns="104300" wrap="square" tIns="52150">
            <a:normAutofit fontScale="90000"/>
          </a:bodyPr>
          <a:lstStyle/>
          <a:p>
            <a:pPr indent="0" lvl="0" marL="0" rtl="0" algn="l">
              <a:spcBef>
                <a:spcPts val="0"/>
              </a:spcBef>
              <a:spcAft>
                <a:spcPts val="0"/>
              </a:spcAft>
              <a:buClr>
                <a:schemeClr val="dk2"/>
              </a:buClr>
              <a:buSzPct val="100000"/>
              <a:buFont typeface="Libre Franklin"/>
              <a:buNone/>
            </a:pPr>
            <a:r>
              <a:rPr lang="en-US"/>
              <a:t>Efficiency</a:t>
            </a:r>
            <a:endParaRPr/>
          </a:p>
        </p:txBody>
      </p:sp>
      <p:sp>
        <p:nvSpPr>
          <p:cNvPr id="920" name="Google Shape;920;p97"/>
          <p:cNvSpPr txBox="1"/>
          <p:nvPr/>
        </p:nvSpPr>
        <p:spPr>
          <a:xfrm>
            <a:off x="850900" y="1571625"/>
            <a:ext cx="9067800" cy="3785652"/>
          </a:xfrm>
          <a:prstGeom prst="rect">
            <a:avLst/>
          </a:prstGeom>
          <a:noFill/>
          <a:ln>
            <a:noFill/>
          </a:ln>
        </p:spPr>
        <p:txBody>
          <a:bodyPr anchorCtr="0" anchor="t" bIns="45700" lIns="91425" spcFirstLastPara="1" rIns="91425" wrap="square" tIns="45700">
            <a:spAutoFit/>
          </a:bodyPr>
          <a:lstStyle/>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It can be argued that circuit-switched networks are not as efficient as the other two types of networks because resources are allocated during the entire duration of the connection.</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 These resources are unavailable to other connections. In a telephone network, people normally terminate the communication when they have finished their conversation. </a:t>
            </a:r>
            <a:endParaRPr/>
          </a:p>
          <a:p>
            <a:pPr indent="-152400" lvl="0" marL="0" marR="0" rtl="0" algn="just">
              <a:spcBef>
                <a:spcPts val="0"/>
              </a:spcBef>
              <a:spcAft>
                <a:spcPts val="0"/>
              </a:spcAft>
              <a:buClr>
                <a:schemeClr val="dk1"/>
              </a:buClr>
              <a:buSzPts val="2400"/>
              <a:buFont typeface="Arial"/>
              <a:buChar char="•"/>
            </a:pPr>
            <a:r>
              <a:rPr lang="en-US" sz="2400">
                <a:solidFill>
                  <a:schemeClr val="dk1"/>
                </a:solidFill>
                <a:latin typeface="Libre Baskerville"/>
                <a:ea typeface="Libre Baskerville"/>
                <a:cs typeface="Libre Baskerville"/>
                <a:sym typeface="Libre Baskerville"/>
              </a:rPr>
              <a:t>However, in computer networks, a computer can be connected to another computer even if there is no activity for a long time. In this case, allowing resources to be dedicated means that other connections are deprived.</a:t>
            </a:r>
            <a:endParaRPr sz="2400">
              <a:solidFill>
                <a:schemeClr val="dk1"/>
              </a:solidFill>
              <a:latin typeface="Libre Baskerville"/>
              <a:ea typeface="Libre Baskerville"/>
              <a:cs typeface="Libre Baskerville"/>
              <a:sym typeface="Libre Baskerville"/>
            </a:endParaRPr>
          </a:p>
        </p:txBody>
      </p:sp>
      <p:sp>
        <p:nvSpPr>
          <p:cNvPr id="921" name="Google Shape;921;p97"/>
          <p:cNvSpPr/>
          <p:nvPr>
            <p:ph idx="12" type="sldNum"/>
          </p:nvPr>
        </p:nvSpPr>
        <p:spPr>
          <a:xfrm>
            <a:off x="99187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922" name="Google Shape;922;p9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98"/>
          <p:cNvSpPr txBox="1"/>
          <p:nvPr>
            <p:ph type="title"/>
          </p:nvPr>
        </p:nvSpPr>
        <p:spPr>
          <a:xfrm>
            <a:off x="1158373" y="752347"/>
            <a:ext cx="519747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8.6	</a:t>
            </a:r>
            <a:r>
              <a:rPr i="1" lang="en-US" sz="2000">
                <a:latin typeface="Times New Roman"/>
                <a:ea typeface="Times New Roman"/>
                <a:cs typeface="Times New Roman"/>
                <a:sym typeface="Times New Roman"/>
              </a:rPr>
              <a:t>Delay in a circuit-switched network</a:t>
            </a:r>
            <a:endParaRPr sz="2000">
              <a:latin typeface="Times New Roman"/>
              <a:ea typeface="Times New Roman"/>
              <a:cs typeface="Times New Roman"/>
              <a:sym typeface="Times New Roman"/>
            </a:endParaRPr>
          </a:p>
        </p:txBody>
      </p:sp>
      <p:sp>
        <p:nvSpPr>
          <p:cNvPr id="928" name="Google Shape;928;p98"/>
          <p:cNvSpPr txBox="1"/>
          <p:nvPr>
            <p:ph idx="12" type="sldNum"/>
          </p:nvPr>
        </p:nvSpPr>
        <p:spPr>
          <a:xfrm>
            <a:off x="3175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929" name="Google Shape;929;p98"/>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30" name="Google Shape;930;p98"/>
          <p:cNvSpPr/>
          <p:nvPr/>
        </p:nvSpPr>
        <p:spPr>
          <a:xfrm>
            <a:off x="884567" y="1941576"/>
            <a:ext cx="8729471" cy="43510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31" name="Google Shape;931;p98"/>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32" name="Google Shape;932;p9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99"/>
          <p:cNvSpPr/>
          <p:nvPr/>
        </p:nvSpPr>
        <p:spPr>
          <a:xfrm>
            <a:off x="1232039" y="2373629"/>
            <a:ext cx="1143000" cy="5471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38" name="Google Shape;938;p99"/>
          <p:cNvSpPr txBox="1"/>
          <p:nvPr/>
        </p:nvSpPr>
        <p:spPr>
          <a:xfrm>
            <a:off x="1444129" y="2393695"/>
            <a:ext cx="717550"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Note</a:t>
            </a:r>
            <a:endParaRPr sz="2800">
              <a:solidFill>
                <a:schemeClr val="dk1"/>
              </a:solidFill>
              <a:latin typeface="Times New Roman"/>
              <a:ea typeface="Times New Roman"/>
              <a:cs typeface="Times New Roman"/>
              <a:sym typeface="Times New Roman"/>
            </a:endParaRPr>
          </a:p>
        </p:txBody>
      </p:sp>
      <p:grpSp>
        <p:nvGrpSpPr>
          <p:cNvPr id="939" name="Google Shape;939;p99"/>
          <p:cNvGrpSpPr/>
          <p:nvPr/>
        </p:nvGrpSpPr>
        <p:grpSpPr>
          <a:xfrm>
            <a:off x="1232039" y="2920745"/>
            <a:ext cx="8153400" cy="133350"/>
            <a:chOff x="1232039" y="2920745"/>
            <a:chExt cx="8153400" cy="133350"/>
          </a:xfrm>
        </p:grpSpPr>
        <p:sp>
          <p:nvSpPr>
            <p:cNvPr id="940" name="Google Shape;940;p99"/>
            <p:cNvSpPr/>
            <p:nvPr/>
          </p:nvSpPr>
          <p:spPr>
            <a:xfrm>
              <a:off x="1232039" y="29778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41" name="Google Shape;941;p99"/>
            <p:cNvSpPr/>
            <p:nvPr/>
          </p:nvSpPr>
          <p:spPr>
            <a:xfrm>
              <a:off x="1232039" y="2920745"/>
              <a:ext cx="1143000" cy="190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942" name="Google Shape;942;p99"/>
          <p:cNvSpPr txBox="1"/>
          <p:nvPr/>
        </p:nvSpPr>
        <p:spPr>
          <a:xfrm>
            <a:off x="1270139" y="3108198"/>
            <a:ext cx="8077200" cy="1554480"/>
          </a:xfrm>
          <a:prstGeom prst="rect">
            <a:avLst/>
          </a:prstGeom>
          <a:solidFill>
            <a:srgbClr val="99FF33"/>
          </a:solidFill>
          <a:ln>
            <a:noFill/>
          </a:ln>
        </p:spPr>
        <p:txBody>
          <a:bodyPr anchorCtr="0" anchor="t" bIns="0" lIns="0" spcFirstLastPara="1" rIns="0" wrap="square" tIns="34925">
            <a:spAutoFit/>
          </a:bodyPr>
          <a:lstStyle/>
          <a:p>
            <a:pPr indent="0" lvl="0" marL="488315" marR="484505" rtl="0" algn="ctr">
              <a:lnSpc>
                <a:spcPct val="100000"/>
              </a:lnSpc>
              <a:spcBef>
                <a:spcPts val="0"/>
              </a:spcBef>
              <a:spcAft>
                <a:spcPts val="0"/>
              </a:spcAft>
              <a:buNone/>
            </a:pPr>
            <a:r>
              <a:rPr b="1" lang="en-US" sz="3200">
                <a:solidFill>
                  <a:schemeClr val="dk1"/>
                </a:solidFill>
                <a:latin typeface="Arial"/>
                <a:ea typeface="Arial"/>
                <a:cs typeface="Arial"/>
                <a:sym typeface="Arial"/>
              </a:rPr>
              <a:t>Switching at the physical layer in the  traditional telephone network uses  the circuit-switching approach.</a:t>
            </a:r>
            <a:endParaRPr sz="3200">
              <a:solidFill>
                <a:schemeClr val="dk1"/>
              </a:solidFill>
              <a:latin typeface="Arial"/>
              <a:ea typeface="Arial"/>
              <a:cs typeface="Arial"/>
              <a:sym typeface="Arial"/>
            </a:endParaRPr>
          </a:p>
        </p:txBody>
      </p:sp>
      <p:sp>
        <p:nvSpPr>
          <p:cNvPr id="943" name="Google Shape;943;p99"/>
          <p:cNvSpPr/>
          <p:nvPr/>
        </p:nvSpPr>
        <p:spPr>
          <a:xfrm>
            <a:off x="1234325" y="47304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grpSp>
        <p:nvGrpSpPr>
          <p:cNvPr id="948" name="Google Shape;948;p100"/>
          <p:cNvGrpSpPr/>
          <p:nvPr/>
        </p:nvGrpSpPr>
        <p:grpSpPr>
          <a:xfrm>
            <a:off x="622290" y="428625"/>
            <a:ext cx="7772410" cy="857262"/>
            <a:chOff x="774827" y="348995"/>
            <a:chExt cx="9144012" cy="857262"/>
          </a:xfrm>
        </p:grpSpPr>
        <p:sp>
          <p:nvSpPr>
            <p:cNvPr id="949" name="Google Shape;949;p100"/>
            <p:cNvSpPr/>
            <p:nvPr/>
          </p:nvSpPr>
          <p:spPr>
            <a:xfrm>
              <a:off x="774839" y="348995"/>
              <a:ext cx="9144000" cy="857250"/>
            </a:xfrm>
            <a:custGeom>
              <a:rect b="b" l="l" r="r" t="t"/>
              <a:pathLst>
                <a:path extrusionOk="0" h="857250" w="9144000">
                  <a:moveTo>
                    <a:pt x="9144000" y="857250"/>
                  </a:moveTo>
                  <a:lnTo>
                    <a:pt x="9144000" y="0"/>
                  </a:lnTo>
                  <a:lnTo>
                    <a:pt x="0" y="0"/>
                  </a:lnTo>
                  <a:lnTo>
                    <a:pt x="0" y="857250"/>
                  </a:lnTo>
                  <a:lnTo>
                    <a:pt x="9144000" y="857250"/>
                  </a:lnTo>
                  <a:close/>
                </a:path>
              </a:pathLst>
            </a:custGeom>
            <a:solidFill>
              <a:srgbClr val="33CC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50" name="Google Shape;950;p100"/>
            <p:cNvSpPr/>
            <p:nvPr/>
          </p:nvSpPr>
          <p:spPr>
            <a:xfrm>
              <a:off x="774827" y="349007"/>
              <a:ext cx="9144000" cy="857250"/>
            </a:xfrm>
            <a:custGeom>
              <a:rect b="b" l="l" r="r" t="t"/>
              <a:pathLst>
                <a:path extrusionOk="0" h="857250" w="9144000">
                  <a:moveTo>
                    <a:pt x="9144000" y="0"/>
                  </a:moveTo>
                  <a:lnTo>
                    <a:pt x="9137917" y="0"/>
                  </a:lnTo>
                  <a:lnTo>
                    <a:pt x="9137523" y="0"/>
                  </a:lnTo>
                  <a:lnTo>
                    <a:pt x="6858" y="0"/>
                  </a:lnTo>
                  <a:lnTo>
                    <a:pt x="0" y="0"/>
                  </a:lnTo>
                  <a:lnTo>
                    <a:pt x="0" y="6858"/>
                  </a:lnTo>
                  <a:lnTo>
                    <a:pt x="0" y="857250"/>
                  </a:lnTo>
                  <a:lnTo>
                    <a:pt x="6858" y="857250"/>
                  </a:lnTo>
                  <a:lnTo>
                    <a:pt x="6858" y="6858"/>
                  </a:lnTo>
                  <a:lnTo>
                    <a:pt x="9137523" y="6858"/>
                  </a:lnTo>
                  <a:lnTo>
                    <a:pt x="9137523" y="857250"/>
                  </a:lnTo>
                  <a:lnTo>
                    <a:pt x="9144000" y="857250"/>
                  </a:lnTo>
                  <a:lnTo>
                    <a:pt x="9144000" y="6858"/>
                  </a:lnTo>
                  <a:lnTo>
                    <a:pt x="9144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951" name="Google Shape;951;p100"/>
          <p:cNvSpPr txBox="1"/>
          <p:nvPr>
            <p:ph type="title"/>
          </p:nvPr>
        </p:nvSpPr>
        <p:spPr>
          <a:xfrm>
            <a:off x="1155700" y="428625"/>
            <a:ext cx="9089390" cy="720069"/>
          </a:xfrm>
          <a:prstGeom prst="rect">
            <a:avLst/>
          </a:prstGeom>
          <a:noFill/>
          <a:ln>
            <a:noFill/>
          </a:ln>
        </p:spPr>
        <p:txBody>
          <a:bodyPr anchorCtr="0" anchor="b" bIns="0" lIns="0" spcFirstLastPara="1" rIns="0" wrap="square" tIns="12050">
            <a:spAutoFit/>
          </a:bodyPr>
          <a:lstStyle/>
          <a:p>
            <a:pPr indent="0" lvl="0" marL="313690" rtl="0" algn="l">
              <a:lnSpc>
                <a:spcPct val="100000"/>
              </a:lnSpc>
              <a:spcBef>
                <a:spcPts val="0"/>
              </a:spcBef>
              <a:spcAft>
                <a:spcPts val="0"/>
              </a:spcAft>
              <a:buClr>
                <a:schemeClr val="dk2"/>
              </a:buClr>
              <a:buSzPts val="4600"/>
              <a:buFont typeface="Libre Franklin"/>
              <a:buNone/>
            </a:pPr>
            <a:r>
              <a:rPr lang="en-US"/>
              <a:t>8-2 PACKET SWITCHING</a:t>
            </a:r>
            <a:endParaRPr/>
          </a:p>
        </p:txBody>
      </p:sp>
      <p:sp>
        <p:nvSpPr>
          <p:cNvPr id="952" name="Google Shape;952;p100"/>
          <p:cNvSpPr txBox="1"/>
          <p:nvPr>
            <p:ph idx="12" type="sldNum"/>
          </p:nvPr>
        </p:nvSpPr>
        <p:spPr>
          <a:xfrm>
            <a:off x="853573" y="6860954"/>
            <a:ext cx="544830" cy="309245"/>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8.</a:t>
            </a:r>
            <a:fld id="{00000000-1234-1234-1234-123412341234}" type="slidenum">
              <a:rPr lang="en-US"/>
              <a:t>‹#›</a:t>
            </a:fld>
            <a:endParaRPr/>
          </a:p>
        </p:txBody>
      </p:sp>
      <p:sp>
        <p:nvSpPr>
          <p:cNvPr id="953" name="Google Shape;953;p100"/>
          <p:cNvSpPr/>
          <p:nvPr/>
        </p:nvSpPr>
        <p:spPr>
          <a:xfrm>
            <a:off x="774839" y="634898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54" name="Google Shape;954;p100"/>
          <p:cNvSpPr txBox="1"/>
          <p:nvPr/>
        </p:nvSpPr>
        <p:spPr>
          <a:xfrm>
            <a:off x="1005973" y="1907539"/>
            <a:ext cx="8224520" cy="4861560"/>
          </a:xfrm>
          <a:prstGeom prst="rect">
            <a:avLst/>
          </a:prstGeom>
          <a:noFill/>
          <a:ln>
            <a:noFill/>
          </a:ln>
        </p:spPr>
        <p:txBody>
          <a:bodyPr anchorCtr="0" anchor="t" bIns="0" lIns="0" spcFirstLastPara="1" rIns="0" wrap="square" tIns="12700">
            <a:spAutoFit/>
          </a:bodyPr>
          <a:lstStyle/>
          <a:p>
            <a:pPr indent="0" lvl="0" marL="164465"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In data communications, we need to send messages  from one end system to another. If the message is  going to pass through a packet-switched network, it  needs to be divided into packets of fixed or variable  size.. The size of the packet is determined by the  network and the governing protocol.</a:t>
            </a:r>
            <a:endParaRPr sz="2800">
              <a:solidFill>
                <a:schemeClr val="dk1"/>
              </a:solidFill>
              <a:latin typeface="Times New Roman"/>
              <a:ea typeface="Times New Roman"/>
              <a:cs typeface="Times New Roman"/>
              <a:sym typeface="Times New Roman"/>
            </a:endParaRPr>
          </a:p>
          <a:p>
            <a:pPr indent="0" lvl="0" marL="40640" marR="0" rtl="0" algn="l">
              <a:lnSpc>
                <a:spcPct val="100000"/>
              </a:lnSpc>
              <a:spcBef>
                <a:spcPts val="2635"/>
              </a:spcBef>
              <a:spcAft>
                <a:spcPts val="0"/>
              </a:spcAft>
              <a:buNone/>
            </a:pPr>
            <a:r>
              <a:rPr b="1" i="1" lang="en-US" sz="2800" u="sng">
                <a:solidFill>
                  <a:srgbClr val="FF0000"/>
                </a:solidFill>
                <a:latin typeface="Times New Roman"/>
                <a:ea typeface="Times New Roman"/>
                <a:cs typeface="Times New Roman"/>
                <a:sym typeface="Times New Roman"/>
              </a:rPr>
              <a:t>Topics discussed in this section:</a:t>
            </a:r>
            <a:endParaRPr sz="2800">
              <a:solidFill>
                <a:schemeClr val="dk1"/>
              </a:solidFill>
              <a:latin typeface="Times New Roman"/>
              <a:ea typeface="Times New Roman"/>
              <a:cs typeface="Times New Roman"/>
              <a:sym typeface="Times New Roman"/>
            </a:endParaRPr>
          </a:p>
          <a:p>
            <a:pPr indent="0" lvl="0" marL="12700" marR="6365875" rtl="0" algn="l">
              <a:lnSpc>
                <a:spcPct val="100000"/>
              </a:lnSpc>
              <a:spcBef>
                <a:spcPts val="400"/>
              </a:spcBef>
              <a:spcAft>
                <a:spcPts val="0"/>
              </a:spcAft>
              <a:buNone/>
            </a:pPr>
            <a:r>
              <a:rPr b="1" lang="en-US" sz="2400">
                <a:solidFill>
                  <a:srgbClr val="0033CC"/>
                </a:solidFill>
                <a:latin typeface="Times New Roman"/>
                <a:ea typeface="Times New Roman"/>
                <a:cs typeface="Times New Roman"/>
                <a:sym typeface="Times New Roman"/>
              </a:rPr>
              <a:t>Routing Table  Efficiency  Delay</a:t>
            </a:r>
            <a:endParaRPr sz="24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lang="en-US" sz="2400">
                <a:solidFill>
                  <a:srgbClr val="0033CC"/>
                </a:solidFill>
                <a:latin typeface="Times New Roman"/>
                <a:ea typeface="Times New Roman"/>
                <a:cs typeface="Times New Roman"/>
                <a:sym typeface="Times New Roman"/>
              </a:rPr>
              <a:t>Datagram Networks in the Internet</a:t>
            </a:r>
            <a:endParaRPr sz="2400">
              <a:solidFill>
                <a:schemeClr val="dk1"/>
              </a:solidFill>
              <a:latin typeface="Times New Roman"/>
              <a:ea typeface="Times New Roman"/>
              <a:cs typeface="Times New Roman"/>
              <a:sym typeface="Times New Roman"/>
            </a:endParaRPr>
          </a:p>
        </p:txBody>
      </p:sp>
      <p:sp>
        <p:nvSpPr>
          <p:cNvPr id="955" name="Google Shape;955;p10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01"/>
          <p:cNvSpPr/>
          <p:nvPr/>
        </p:nvSpPr>
        <p:spPr>
          <a:xfrm>
            <a:off x="1232039" y="2330195"/>
            <a:ext cx="1143000" cy="566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61" name="Google Shape;961;p101"/>
          <p:cNvSpPr txBox="1"/>
          <p:nvPr/>
        </p:nvSpPr>
        <p:spPr>
          <a:xfrm>
            <a:off x="1444129" y="2351024"/>
            <a:ext cx="717550"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Note</a:t>
            </a:r>
            <a:endParaRPr sz="2800">
              <a:solidFill>
                <a:schemeClr val="dk1"/>
              </a:solidFill>
              <a:latin typeface="Times New Roman"/>
              <a:ea typeface="Times New Roman"/>
              <a:cs typeface="Times New Roman"/>
              <a:sym typeface="Times New Roman"/>
            </a:endParaRPr>
          </a:p>
        </p:txBody>
      </p:sp>
      <p:sp>
        <p:nvSpPr>
          <p:cNvPr id="962" name="Google Shape;962;p101"/>
          <p:cNvSpPr/>
          <p:nvPr/>
        </p:nvSpPr>
        <p:spPr>
          <a:xfrm>
            <a:off x="1232039" y="29778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63" name="Google Shape;963;p101"/>
          <p:cNvSpPr txBox="1"/>
          <p:nvPr/>
        </p:nvSpPr>
        <p:spPr>
          <a:xfrm>
            <a:off x="1270139" y="3108198"/>
            <a:ext cx="8077200" cy="1554480"/>
          </a:xfrm>
          <a:prstGeom prst="rect">
            <a:avLst/>
          </a:prstGeom>
          <a:solidFill>
            <a:srgbClr val="99FF33"/>
          </a:solidFill>
          <a:ln>
            <a:noFill/>
          </a:ln>
        </p:spPr>
        <p:txBody>
          <a:bodyPr anchorCtr="0" anchor="t" bIns="0" lIns="0" spcFirstLastPara="1" rIns="0" wrap="square" tIns="34925">
            <a:spAutoFit/>
          </a:bodyPr>
          <a:lstStyle/>
          <a:p>
            <a:pPr indent="0" lvl="0" marL="576580" marR="571500" rtl="0" algn="ctr">
              <a:lnSpc>
                <a:spcPct val="100000"/>
              </a:lnSpc>
              <a:spcBef>
                <a:spcPts val="0"/>
              </a:spcBef>
              <a:spcAft>
                <a:spcPts val="0"/>
              </a:spcAft>
              <a:buNone/>
            </a:pPr>
            <a:r>
              <a:rPr b="1" lang="en-US" sz="3200">
                <a:solidFill>
                  <a:schemeClr val="dk1"/>
                </a:solidFill>
                <a:latin typeface="Arial"/>
                <a:ea typeface="Arial"/>
                <a:cs typeface="Arial"/>
                <a:sym typeface="Arial"/>
              </a:rPr>
              <a:t>In a packet-switched network, there  is no resource reservation;  resources are allocated on demand.</a:t>
            </a:r>
            <a:endParaRPr sz="3200">
              <a:solidFill>
                <a:schemeClr val="dk1"/>
              </a:solidFill>
              <a:latin typeface="Arial"/>
              <a:ea typeface="Arial"/>
              <a:cs typeface="Arial"/>
              <a:sym typeface="Arial"/>
            </a:endParaRPr>
          </a:p>
        </p:txBody>
      </p:sp>
      <p:sp>
        <p:nvSpPr>
          <p:cNvPr id="964" name="Google Shape;964;p101"/>
          <p:cNvSpPr/>
          <p:nvPr/>
        </p:nvSpPr>
        <p:spPr>
          <a:xfrm>
            <a:off x="1234325" y="47304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2"/>
          <p:cNvSpPr txBox="1"/>
          <p:nvPr>
            <p:ph type="title"/>
          </p:nvPr>
        </p:nvSpPr>
        <p:spPr>
          <a:xfrm>
            <a:off x="1158373" y="752347"/>
            <a:ext cx="656526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8.7	</a:t>
            </a:r>
            <a:r>
              <a:rPr i="1" lang="en-US" sz="2000">
                <a:latin typeface="Times New Roman"/>
                <a:ea typeface="Times New Roman"/>
                <a:cs typeface="Times New Roman"/>
                <a:sym typeface="Times New Roman"/>
              </a:rPr>
              <a:t>A datagram network with four switches (routers)</a:t>
            </a:r>
            <a:endParaRPr sz="2000">
              <a:latin typeface="Times New Roman"/>
              <a:ea typeface="Times New Roman"/>
              <a:cs typeface="Times New Roman"/>
              <a:sym typeface="Times New Roman"/>
            </a:endParaRPr>
          </a:p>
        </p:txBody>
      </p:sp>
      <p:sp>
        <p:nvSpPr>
          <p:cNvPr id="970" name="Google Shape;970;p102"/>
          <p:cNvSpPr txBox="1"/>
          <p:nvPr>
            <p:ph idx="12" type="sldNum"/>
          </p:nvPr>
        </p:nvSpPr>
        <p:spPr>
          <a:xfrm>
            <a:off x="3175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971" name="Google Shape;971;p102"/>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72" name="Google Shape;972;p102"/>
          <p:cNvSpPr/>
          <p:nvPr/>
        </p:nvSpPr>
        <p:spPr>
          <a:xfrm>
            <a:off x="1064399" y="2370582"/>
            <a:ext cx="8473440" cy="3007614"/>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73" name="Google Shape;973;p102"/>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74" name="Google Shape;974;p10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p:nvPr/>
        </p:nvSpPr>
        <p:spPr>
          <a:xfrm>
            <a:off x="1232039" y="2602229"/>
            <a:ext cx="1143000" cy="318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91" name="Google Shape;191;p22"/>
          <p:cNvSpPr txBox="1"/>
          <p:nvPr/>
        </p:nvSpPr>
        <p:spPr>
          <a:xfrm>
            <a:off x="1444129" y="2486025"/>
            <a:ext cx="717550" cy="443711"/>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Note</a:t>
            </a:r>
            <a:endParaRPr sz="2800">
              <a:solidFill>
                <a:schemeClr val="dk1"/>
              </a:solidFill>
              <a:latin typeface="Times New Roman"/>
              <a:ea typeface="Times New Roman"/>
              <a:cs typeface="Times New Roman"/>
              <a:sym typeface="Times New Roman"/>
            </a:endParaRPr>
          </a:p>
        </p:txBody>
      </p:sp>
      <p:grpSp>
        <p:nvGrpSpPr>
          <p:cNvPr id="192" name="Google Shape;192;p22"/>
          <p:cNvGrpSpPr/>
          <p:nvPr/>
        </p:nvGrpSpPr>
        <p:grpSpPr>
          <a:xfrm>
            <a:off x="774839" y="2919983"/>
            <a:ext cx="9144000" cy="1715769"/>
            <a:chOff x="774839" y="2919983"/>
            <a:chExt cx="9144000" cy="1715769"/>
          </a:xfrm>
        </p:grpSpPr>
        <p:sp>
          <p:nvSpPr>
            <p:cNvPr id="193" name="Google Shape;193;p22"/>
            <p:cNvSpPr/>
            <p:nvPr/>
          </p:nvSpPr>
          <p:spPr>
            <a:xfrm>
              <a:off x="774839" y="2919983"/>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94" name="Google Shape;194;p22"/>
            <p:cNvSpPr/>
            <p:nvPr/>
          </p:nvSpPr>
          <p:spPr>
            <a:xfrm>
              <a:off x="1232039" y="32826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95" name="Google Shape;195;p22"/>
            <p:cNvSpPr/>
            <p:nvPr/>
          </p:nvSpPr>
          <p:spPr>
            <a:xfrm>
              <a:off x="1270139" y="3412997"/>
              <a:ext cx="8077200" cy="365125"/>
            </a:xfrm>
            <a:custGeom>
              <a:rect b="b" l="l" r="r" t="t"/>
              <a:pathLst>
                <a:path extrusionOk="0" h="365125" w="8077200">
                  <a:moveTo>
                    <a:pt x="8077200" y="364998"/>
                  </a:moveTo>
                  <a:lnTo>
                    <a:pt x="8077200" y="0"/>
                  </a:lnTo>
                  <a:lnTo>
                    <a:pt x="0" y="0"/>
                  </a:lnTo>
                  <a:lnTo>
                    <a:pt x="0" y="364998"/>
                  </a:lnTo>
                  <a:lnTo>
                    <a:pt x="8077200" y="364998"/>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96" name="Google Shape;196;p22"/>
            <p:cNvSpPr/>
            <p:nvPr/>
          </p:nvSpPr>
          <p:spPr>
            <a:xfrm>
              <a:off x="1232039" y="2920745"/>
              <a:ext cx="1143000" cy="24765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97" name="Google Shape;197;p22"/>
            <p:cNvSpPr/>
            <p:nvPr/>
          </p:nvSpPr>
          <p:spPr>
            <a:xfrm>
              <a:off x="774839" y="3777233"/>
              <a:ext cx="9144000" cy="858519"/>
            </a:xfrm>
            <a:custGeom>
              <a:rect b="b" l="l" r="r" t="t"/>
              <a:pathLst>
                <a:path extrusionOk="0" h="858520" w="9144000">
                  <a:moveTo>
                    <a:pt x="9144000" y="858012"/>
                  </a:moveTo>
                  <a:lnTo>
                    <a:pt x="9144000" y="0"/>
                  </a:lnTo>
                  <a:lnTo>
                    <a:pt x="0" y="0"/>
                  </a:lnTo>
                  <a:lnTo>
                    <a:pt x="0" y="858012"/>
                  </a:lnTo>
                  <a:lnTo>
                    <a:pt x="9144000"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98" name="Google Shape;198;p22"/>
            <p:cNvSpPr/>
            <p:nvPr/>
          </p:nvSpPr>
          <p:spPr>
            <a:xfrm>
              <a:off x="1234325" y="45018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99" name="Google Shape;199;p22"/>
            <p:cNvSpPr/>
            <p:nvPr/>
          </p:nvSpPr>
          <p:spPr>
            <a:xfrm>
              <a:off x="1270139" y="3777233"/>
              <a:ext cx="8077200" cy="702945"/>
            </a:xfrm>
            <a:custGeom>
              <a:rect b="b" l="l" r="r" t="t"/>
              <a:pathLst>
                <a:path extrusionOk="0" h="702945" w="8077200">
                  <a:moveTo>
                    <a:pt x="8077200" y="702563"/>
                  </a:moveTo>
                  <a:lnTo>
                    <a:pt x="8077200" y="0"/>
                  </a:lnTo>
                  <a:lnTo>
                    <a:pt x="0" y="0"/>
                  </a:lnTo>
                  <a:lnTo>
                    <a:pt x="0" y="702564"/>
                  </a:lnTo>
                  <a:lnTo>
                    <a:pt x="8077200" y="702563"/>
                  </a:lnTo>
                  <a:close/>
                </a:path>
              </a:pathLst>
            </a:custGeom>
            <a:solidFill>
              <a:srgbClr val="99FF3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200" name="Google Shape;200;p22"/>
          <p:cNvSpPr txBox="1"/>
          <p:nvPr/>
        </p:nvSpPr>
        <p:spPr>
          <a:xfrm>
            <a:off x="1270139" y="3412997"/>
            <a:ext cx="8077200" cy="1066800"/>
          </a:xfrm>
          <a:prstGeom prst="rect">
            <a:avLst/>
          </a:prstGeom>
          <a:noFill/>
          <a:ln>
            <a:noFill/>
          </a:ln>
        </p:spPr>
        <p:txBody>
          <a:bodyPr anchorCtr="0" anchor="t" bIns="0" lIns="0" spcFirstLastPara="1" rIns="0" wrap="square" tIns="34925">
            <a:spAutoFit/>
          </a:bodyPr>
          <a:lstStyle/>
          <a:p>
            <a:pPr indent="-1037590" lvl="0" marL="1141730" marR="95885" rtl="0" algn="l">
              <a:lnSpc>
                <a:spcPct val="100000"/>
              </a:lnSpc>
              <a:spcBef>
                <a:spcPts val="0"/>
              </a:spcBef>
              <a:spcAft>
                <a:spcPts val="0"/>
              </a:spcAft>
              <a:buNone/>
            </a:pPr>
            <a:r>
              <a:rPr b="1" lang="en-US" sz="3200">
                <a:solidFill>
                  <a:schemeClr val="dk1"/>
                </a:solidFill>
                <a:latin typeface="Arial"/>
                <a:ea typeface="Arial"/>
                <a:cs typeface="Arial"/>
                <a:sym typeface="Arial"/>
              </a:rPr>
              <a:t>FDM is an analog multiplexing technique  that combines analog signals.</a:t>
            </a:r>
            <a:endParaRPr sz="3200">
              <a:solidFill>
                <a:schemeClr val="dk1"/>
              </a:solidFill>
              <a:latin typeface="Arial"/>
              <a:ea typeface="Arial"/>
              <a:cs typeface="Arial"/>
              <a:sym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8" name="Shape 978"/>
        <p:cNvGrpSpPr/>
        <p:nvPr/>
      </p:nvGrpSpPr>
      <p:grpSpPr>
        <a:xfrm>
          <a:off x="0" y="0"/>
          <a:ext cx="0" cy="0"/>
          <a:chOff x="0" y="0"/>
          <a:chExt cx="0" cy="0"/>
        </a:xfrm>
      </p:grpSpPr>
      <p:sp>
        <p:nvSpPr>
          <p:cNvPr id="979" name="Google Shape;979;p103"/>
          <p:cNvSpPr txBox="1"/>
          <p:nvPr>
            <p:ph type="title"/>
          </p:nvPr>
        </p:nvSpPr>
        <p:spPr>
          <a:xfrm>
            <a:off x="1158373" y="752347"/>
            <a:ext cx="534733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8.8	</a:t>
            </a:r>
            <a:r>
              <a:rPr i="1" lang="en-US" sz="2000">
                <a:latin typeface="Times New Roman"/>
                <a:ea typeface="Times New Roman"/>
                <a:cs typeface="Times New Roman"/>
                <a:sym typeface="Times New Roman"/>
              </a:rPr>
              <a:t>Routing table in a datagram network</a:t>
            </a:r>
            <a:endParaRPr sz="2000">
              <a:latin typeface="Times New Roman"/>
              <a:ea typeface="Times New Roman"/>
              <a:cs typeface="Times New Roman"/>
              <a:sym typeface="Times New Roman"/>
            </a:endParaRPr>
          </a:p>
        </p:txBody>
      </p:sp>
      <p:sp>
        <p:nvSpPr>
          <p:cNvPr id="980" name="Google Shape;980;p103"/>
          <p:cNvSpPr txBox="1"/>
          <p:nvPr>
            <p:ph idx="12" type="sldNum"/>
          </p:nvPr>
        </p:nvSpPr>
        <p:spPr>
          <a:xfrm>
            <a:off x="3937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981" name="Google Shape;981;p103"/>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82" name="Google Shape;982;p103"/>
          <p:cNvSpPr/>
          <p:nvPr/>
        </p:nvSpPr>
        <p:spPr>
          <a:xfrm>
            <a:off x="3832745" y="1846326"/>
            <a:ext cx="2733294" cy="444627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83" name="Google Shape;983;p103"/>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84" name="Google Shape;984;p103"/>
          <p:cNvSpPr txBox="1"/>
          <p:nvPr>
            <p:ph idx="11" type="ftr"/>
          </p:nvPr>
        </p:nvSpPr>
        <p:spPr>
          <a:xfrm>
            <a:off x="1079500" y="682942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104"/>
          <p:cNvSpPr/>
          <p:nvPr/>
        </p:nvSpPr>
        <p:spPr>
          <a:xfrm>
            <a:off x="1232039" y="2330195"/>
            <a:ext cx="1143000" cy="566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90" name="Google Shape;990;p104"/>
          <p:cNvSpPr txBox="1"/>
          <p:nvPr/>
        </p:nvSpPr>
        <p:spPr>
          <a:xfrm>
            <a:off x="1444129" y="2351024"/>
            <a:ext cx="717550" cy="45275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i="1" lang="en-US" sz="2800">
                <a:solidFill>
                  <a:srgbClr val="FF0000"/>
                </a:solidFill>
                <a:latin typeface="Times New Roman"/>
                <a:ea typeface="Times New Roman"/>
                <a:cs typeface="Times New Roman"/>
                <a:sym typeface="Times New Roman"/>
              </a:rPr>
              <a:t>Note</a:t>
            </a:r>
            <a:endParaRPr sz="2800">
              <a:solidFill>
                <a:schemeClr val="dk1"/>
              </a:solidFill>
              <a:latin typeface="Times New Roman"/>
              <a:ea typeface="Times New Roman"/>
              <a:cs typeface="Times New Roman"/>
              <a:sym typeface="Times New Roman"/>
            </a:endParaRPr>
          </a:p>
        </p:txBody>
      </p:sp>
      <p:sp>
        <p:nvSpPr>
          <p:cNvPr id="991" name="Google Shape;991;p104"/>
          <p:cNvSpPr/>
          <p:nvPr/>
        </p:nvSpPr>
        <p:spPr>
          <a:xfrm>
            <a:off x="1232039" y="29778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92" name="Google Shape;992;p104"/>
          <p:cNvSpPr txBox="1"/>
          <p:nvPr/>
        </p:nvSpPr>
        <p:spPr>
          <a:xfrm>
            <a:off x="1270139" y="3108198"/>
            <a:ext cx="8077200" cy="1554480"/>
          </a:xfrm>
          <a:prstGeom prst="rect">
            <a:avLst/>
          </a:prstGeom>
          <a:solidFill>
            <a:srgbClr val="99FF33"/>
          </a:solidFill>
          <a:ln>
            <a:noFill/>
          </a:ln>
        </p:spPr>
        <p:txBody>
          <a:bodyPr anchorCtr="0" anchor="t" bIns="0" lIns="0" spcFirstLastPara="1" rIns="0" wrap="square" tIns="34925">
            <a:spAutoFit/>
          </a:bodyPr>
          <a:lstStyle/>
          <a:p>
            <a:pPr indent="0" lvl="0" marL="314325" marR="309880" rtl="0" algn="ctr">
              <a:lnSpc>
                <a:spcPct val="100000"/>
              </a:lnSpc>
              <a:spcBef>
                <a:spcPts val="0"/>
              </a:spcBef>
              <a:spcAft>
                <a:spcPts val="0"/>
              </a:spcAft>
              <a:buNone/>
            </a:pPr>
            <a:r>
              <a:rPr b="1" lang="en-US" sz="3200">
                <a:solidFill>
                  <a:schemeClr val="dk1"/>
                </a:solidFill>
                <a:latin typeface="Arial"/>
                <a:ea typeface="Arial"/>
                <a:cs typeface="Arial"/>
                <a:sym typeface="Arial"/>
              </a:rPr>
              <a:t>A switch in a datagram network uses a  routing table that is based on the  destination address.</a:t>
            </a:r>
            <a:endParaRPr sz="3200">
              <a:solidFill>
                <a:schemeClr val="dk1"/>
              </a:solidFill>
              <a:latin typeface="Arial"/>
              <a:ea typeface="Arial"/>
              <a:cs typeface="Arial"/>
              <a:sym typeface="Arial"/>
            </a:endParaRPr>
          </a:p>
        </p:txBody>
      </p:sp>
      <p:sp>
        <p:nvSpPr>
          <p:cNvPr id="993" name="Google Shape;993;p104"/>
          <p:cNvSpPr/>
          <p:nvPr/>
        </p:nvSpPr>
        <p:spPr>
          <a:xfrm>
            <a:off x="1234325" y="47304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05"/>
          <p:cNvSpPr/>
          <p:nvPr/>
        </p:nvSpPr>
        <p:spPr>
          <a:xfrm>
            <a:off x="1232039" y="2330195"/>
            <a:ext cx="1143000" cy="566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999" name="Google Shape;999;p105"/>
          <p:cNvSpPr txBox="1"/>
          <p:nvPr>
            <p:ph type="title"/>
          </p:nvPr>
        </p:nvSpPr>
        <p:spPr>
          <a:xfrm>
            <a:off x="1444129" y="2351024"/>
            <a:ext cx="717550" cy="452755"/>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FF0000"/>
              </a:buClr>
              <a:buSzPts val="2800"/>
              <a:buFont typeface="Times New Roman"/>
              <a:buNone/>
            </a:pPr>
            <a:r>
              <a:rPr i="1" lang="en-US" sz="2800">
                <a:solidFill>
                  <a:srgbClr val="FF0000"/>
                </a:solidFill>
                <a:latin typeface="Times New Roman"/>
                <a:ea typeface="Times New Roman"/>
                <a:cs typeface="Times New Roman"/>
                <a:sym typeface="Times New Roman"/>
              </a:rPr>
              <a:t>Note</a:t>
            </a:r>
            <a:endParaRPr sz="2800">
              <a:latin typeface="Times New Roman"/>
              <a:ea typeface="Times New Roman"/>
              <a:cs typeface="Times New Roman"/>
              <a:sym typeface="Times New Roman"/>
            </a:endParaRPr>
          </a:p>
        </p:txBody>
      </p:sp>
      <p:sp>
        <p:nvSpPr>
          <p:cNvPr id="1000" name="Google Shape;1000;p105"/>
          <p:cNvSpPr txBox="1"/>
          <p:nvPr>
            <p:ph idx="12" type="sldNum"/>
          </p:nvPr>
        </p:nvSpPr>
        <p:spPr>
          <a:xfrm>
            <a:off x="4699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001" name="Google Shape;1001;p105"/>
          <p:cNvSpPr/>
          <p:nvPr/>
        </p:nvSpPr>
        <p:spPr>
          <a:xfrm>
            <a:off x="1232039" y="29778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02" name="Google Shape;1002;p105"/>
          <p:cNvSpPr txBox="1"/>
          <p:nvPr/>
        </p:nvSpPr>
        <p:spPr>
          <a:xfrm>
            <a:off x="1270139" y="3108198"/>
            <a:ext cx="8077200" cy="2041525"/>
          </a:xfrm>
          <a:prstGeom prst="rect">
            <a:avLst/>
          </a:prstGeom>
          <a:solidFill>
            <a:srgbClr val="99FF33"/>
          </a:solidFill>
          <a:ln>
            <a:noFill/>
          </a:ln>
        </p:spPr>
        <p:txBody>
          <a:bodyPr anchorCtr="0" anchor="t" bIns="0" lIns="0" spcFirstLastPara="1" rIns="0" wrap="square" tIns="34925">
            <a:spAutoFit/>
          </a:bodyPr>
          <a:lstStyle/>
          <a:p>
            <a:pPr indent="0" lvl="0" marL="139700" marR="136525" rtl="0" algn="ctr">
              <a:lnSpc>
                <a:spcPct val="100000"/>
              </a:lnSpc>
              <a:spcBef>
                <a:spcPts val="0"/>
              </a:spcBef>
              <a:spcAft>
                <a:spcPts val="0"/>
              </a:spcAft>
              <a:buNone/>
            </a:pPr>
            <a:r>
              <a:rPr b="1" lang="en-US" sz="3200">
                <a:solidFill>
                  <a:schemeClr val="dk1"/>
                </a:solidFill>
                <a:latin typeface="Arial"/>
                <a:ea typeface="Arial"/>
                <a:cs typeface="Arial"/>
                <a:sym typeface="Arial"/>
              </a:rPr>
              <a:t>The destination address in the header of  a packet in a datagram network</a:t>
            </a:r>
            <a:endParaRPr sz="3200">
              <a:solidFill>
                <a:schemeClr val="dk1"/>
              </a:solidFill>
              <a:latin typeface="Arial"/>
              <a:ea typeface="Arial"/>
              <a:cs typeface="Arial"/>
              <a:sym typeface="Arial"/>
            </a:endParaRPr>
          </a:p>
          <a:p>
            <a:pPr indent="0" lvl="0" marL="667385" marR="661035" rtl="0" algn="ctr">
              <a:lnSpc>
                <a:spcPct val="100000"/>
              </a:lnSpc>
              <a:spcBef>
                <a:spcPts val="0"/>
              </a:spcBef>
              <a:spcAft>
                <a:spcPts val="0"/>
              </a:spcAft>
              <a:buNone/>
            </a:pPr>
            <a:r>
              <a:rPr b="1" lang="en-US" sz="3200">
                <a:solidFill>
                  <a:schemeClr val="dk1"/>
                </a:solidFill>
                <a:latin typeface="Arial"/>
                <a:ea typeface="Arial"/>
                <a:cs typeface="Arial"/>
                <a:sym typeface="Arial"/>
              </a:rPr>
              <a:t>remains the same during the entire  journey of the packet.</a:t>
            </a:r>
            <a:endParaRPr sz="3200">
              <a:solidFill>
                <a:schemeClr val="dk1"/>
              </a:solidFill>
              <a:latin typeface="Arial"/>
              <a:ea typeface="Arial"/>
              <a:cs typeface="Arial"/>
              <a:sym typeface="Arial"/>
            </a:endParaRPr>
          </a:p>
        </p:txBody>
      </p:sp>
      <p:sp>
        <p:nvSpPr>
          <p:cNvPr id="1003" name="Google Shape;1003;p105"/>
          <p:cNvSpPr/>
          <p:nvPr/>
        </p:nvSpPr>
        <p:spPr>
          <a:xfrm>
            <a:off x="1234325" y="51876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04" name="Google Shape;1004;p105"/>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06"/>
          <p:cNvSpPr txBox="1"/>
          <p:nvPr>
            <p:ph type="title"/>
          </p:nvPr>
        </p:nvSpPr>
        <p:spPr>
          <a:xfrm>
            <a:off x="1158373" y="752347"/>
            <a:ext cx="453580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8.9	</a:t>
            </a:r>
            <a:r>
              <a:rPr i="1" lang="en-US" sz="2000">
                <a:latin typeface="Times New Roman"/>
                <a:ea typeface="Times New Roman"/>
                <a:cs typeface="Times New Roman"/>
                <a:sym typeface="Times New Roman"/>
              </a:rPr>
              <a:t>Delay in a datagram network</a:t>
            </a:r>
            <a:endParaRPr sz="2000">
              <a:latin typeface="Times New Roman"/>
              <a:ea typeface="Times New Roman"/>
              <a:cs typeface="Times New Roman"/>
              <a:sym typeface="Times New Roman"/>
            </a:endParaRPr>
          </a:p>
        </p:txBody>
      </p:sp>
      <p:sp>
        <p:nvSpPr>
          <p:cNvPr id="1010" name="Google Shape;1010;p106"/>
          <p:cNvSpPr txBox="1"/>
          <p:nvPr>
            <p:ph idx="12" type="sldNum"/>
          </p:nvPr>
        </p:nvSpPr>
        <p:spPr>
          <a:xfrm>
            <a:off x="2413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011" name="Google Shape;1011;p106"/>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12" name="Google Shape;1012;p106"/>
          <p:cNvSpPr/>
          <p:nvPr/>
        </p:nvSpPr>
        <p:spPr>
          <a:xfrm>
            <a:off x="1308100" y="1647825"/>
            <a:ext cx="8172450" cy="336651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13" name="Google Shape;1013;p106"/>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14" name="Google Shape;1014;p106"/>
          <p:cNvSpPr txBox="1"/>
          <p:nvPr/>
        </p:nvSpPr>
        <p:spPr>
          <a:xfrm>
            <a:off x="2755900" y="5534025"/>
            <a:ext cx="52578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Libre Baskerville"/>
                <a:ea typeface="Libre Baskerville"/>
                <a:cs typeface="Libre Baskerville"/>
                <a:sym typeface="Libre Baskerville"/>
              </a:rPr>
              <a:t>Total delay = 3T + 3τ + w1 + w2</a:t>
            </a:r>
            <a:endParaRPr b="1" sz="2400">
              <a:solidFill>
                <a:schemeClr val="dk1"/>
              </a:solidFill>
              <a:latin typeface="Libre Baskerville"/>
              <a:ea typeface="Libre Baskerville"/>
              <a:cs typeface="Libre Baskerville"/>
              <a:sym typeface="Libre Baskerville"/>
            </a:endParaRPr>
          </a:p>
        </p:txBody>
      </p:sp>
      <p:sp>
        <p:nvSpPr>
          <p:cNvPr id="1015" name="Google Shape;1015;p106"/>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9" name="Shape 1019"/>
        <p:cNvGrpSpPr/>
        <p:nvPr/>
      </p:nvGrpSpPr>
      <p:grpSpPr>
        <a:xfrm>
          <a:off x="0" y="0"/>
          <a:ext cx="0" cy="0"/>
          <a:chOff x="0" y="0"/>
          <a:chExt cx="0" cy="0"/>
        </a:xfrm>
      </p:grpSpPr>
      <p:sp>
        <p:nvSpPr>
          <p:cNvPr id="1020" name="Google Shape;1020;p107"/>
          <p:cNvSpPr/>
          <p:nvPr/>
        </p:nvSpPr>
        <p:spPr>
          <a:xfrm>
            <a:off x="1232039" y="2330195"/>
            <a:ext cx="1143000" cy="56692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21" name="Google Shape;1021;p107"/>
          <p:cNvSpPr txBox="1"/>
          <p:nvPr>
            <p:ph type="title"/>
          </p:nvPr>
        </p:nvSpPr>
        <p:spPr>
          <a:xfrm>
            <a:off x="1444129" y="2351024"/>
            <a:ext cx="717550" cy="452755"/>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FF0000"/>
              </a:buClr>
              <a:buSzPts val="2800"/>
              <a:buFont typeface="Times New Roman"/>
              <a:buNone/>
            </a:pPr>
            <a:r>
              <a:rPr i="1" lang="en-US" sz="2800">
                <a:solidFill>
                  <a:srgbClr val="FF0000"/>
                </a:solidFill>
                <a:latin typeface="Times New Roman"/>
                <a:ea typeface="Times New Roman"/>
                <a:cs typeface="Times New Roman"/>
                <a:sym typeface="Times New Roman"/>
              </a:rPr>
              <a:t>Note</a:t>
            </a:r>
            <a:endParaRPr sz="2800">
              <a:latin typeface="Times New Roman"/>
              <a:ea typeface="Times New Roman"/>
              <a:cs typeface="Times New Roman"/>
              <a:sym typeface="Times New Roman"/>
            </a:endParaRPr>
          </a:p>
        </p:txBody>
      </p:sp>
      <p:sp>
        <p:nvSpPr>
          <p:cNvPr id="1022" name="Google Shape;1022;p107"/>
          <p:cNvSpPr txBox="1"/>
          <p:nvPr>
            <p:ph idx="12" type="sldNum"/>
          </p:nvPr>
        </p:nvSpPr>
        <p:spPr>
          <a:xfrm>
            <a:off x="3937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023" name="Google Shape;1023;p107"/>
          <p:cNvSpPr/>
          <p:nvPr/>
        </p:nvSpPr>
        <p:spPr>
          <a:xfrm>
            <a:off x="1232039" y="2977895"/>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24" name="Google Shape;1024;p107"/>
          <p:cNvSpPr txBox="1"/>
          <p:nvPr/>
        </p:nvSpPr>
        <p:spPr>
          <a:xfrm>
            <a:off x="1270139" y="3108198"/>
            <a:ext cx="8077200" cy="2041525"/>
          </a:xfrm>
          <a:prstGeom prst="rect">
            <a:avLst/>
          </a:prstGeom>
          <a:solidFill>
            <a:srgbClr val="99FF33"/>
          </a:solidFill>
          <a:ln>
            <a:noFill/>
          </a:ln>
        </p:spPr>
        <p:txBody>
          <a:bodyPr anchorCtr="0" anchor="t" bIns="0" lIns="0" spcFirstLastPara="1" rIns="0" wrap="square" tIns="34925">
            <a:spAutoFit/>
          </a:bodyPr>
          <a:lstStyle/>
          <a:p>
            <a:pPr indent="0" lvl="0" marL="623570" marR="617855" rtl="0" algn="ctr">
              <a:lnSpc>
                <a:spcPct val="100000"/>
              </a:lnSpc>
              <a:spcBef>
                <a:spcPts val="0"/>
              </a:spcBef>
              <a:spcAft>
                <a:spcPts val="0"/>
              </a:spcAft>
              <a:buNone/>
            </a:pPr>
            <a:r>
              <a:rPr b="1" lang="en-US" sz="3200">
                <a:solidFill>
                  <a:schemeClr val="dk1"/>
                </a:solidFill>
                <a:latin typeface="Arial"/>
                <a:ea typeface="Arial"/>
                <a:cs typeface="Arial"/>
                <a:sym typeface="Arial"/>
              </a:rPr>
              <a:t>Switching in the Internet is done by  using the datagram approach</a:t>
            </a:r>
            <a:endParaRPr sz="3200">
              <a:solidFill>
                <a:schemeClr val="dk1"/>
              </a:solidFill>
              <a:latin typeface="Arial"/>
              <a:ea typeface="Arial"/>
              <a:cs typeface="Arial"/>
              <a:sym typeface="Arial"/>
            </a:endParaRPr>
          </a:p>
          <a:p>
            <a:pPr indent="0" lvl="0" marL="1920875" marR="1915160" rtl="0" algn="ctr">
              <a:lnSpc>
                <a:spcPct val="100000"/>
              </a:lnSpc>
              <a:spcBef>
                <a:spcPts val="0"/>
              </a:spcBef>
              <a:spcAft>
                <a:spcPts val="0"/>
              </a:spcAft>
              <a:buNone/>
            </a:pPr>
            <a:r>
              <a:rPr b="1" lang="en-US" sz="3200">
                <a:solidFill>
                  <a:schemeClr val="dk1"/>
                </a:solidFill>
                <a:latin typeface="Arial"/>
                <a:ea typeface="Arial"/>
                <a:cs typeface="Arial"/>
                <a:sym typeface="Arial"/>
              </a:rPr>
              <a:t>to packet switching at  the network layer.</a:t>
            </a:r>
            <a:endParaRPr sz="3200">
              <a:solidFill>
                <a:schemeClr val="dk1"/>
              </a:solidFill>
              <a:latin typeface="Arial"/>
              <a:ea typeface="Arial"/>
              <a:cs typeface="Arial"/>
              <a:sym typeface="Arial"/>
            </a:endParaRPr>
          </a:p>
        </p:txBody>
      </p:sp>
      <p:sp>
        <p:nvSpPr>
          <p:cNvPr id="1025" name="Google Shape;1025;p107"/>
          <p:cNvSpPr/>
          <p:nvPr/>
        </p:nvSpPr>
        <p:spPr>
          <a:xfrm>
            <a:off x="1234325" y="5187696"/>
            <a:ext cx="8153400" cy="76200"/>
          </a:xfrm>
          <a:custGeom>
            <a:rect b="b" l="l" r="r" t="t"/>
            <a:pathLst>
              <a:path extrusionOk="0" h="76200" w="8153400">
                <a:moveTo>
                  <a:pt x="8153400" y="76200"/>
                </a:moveTo>
                <a:lnTo>
                  <a:pt x="8153400" y="0"/>
                </a:lnTo>
                <a:lnTo>
                  <a:pt x="0" y="0"/>
                </a:lnTo>
                <a:lnTo>
                  <a:pt x="0" y="76200"/>
                </a:lnTo>
                <a:lnTo>
                  <a:pt x="8153400" y="76200"/>
                </a:lnTo>
                <a:close/>
              </a:path>
            </a:pathLst>
          </a:custGeom>
          <a:solidFill>
            <a:srgbClr val="0099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26" name="Google Shape;1026;p107"/>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grpSp>
        <p:nvGrpSpPr>
          <p:cNvPr id="1031" name="Google Shape;1031;p108"/>
          <p:cNvGrpSpPr/>
          <p:nvPr/>
        </p:nvGrpSpPr>
        <p:grpSpPr>
          <a:xfrm>
            <a:off x="317489" y="348995"/>
            <a:ext cx="8839211" cy="857262"/>
            <a:chOff x="774827" y="348995"/>
            <a:chExt cx="9144012" cy="857262"/>
          </a:xfrm>
        </p:grpSpPr>
        <p:sp>
          <p:nvSpPr>
            <p:cNvPr id="1032" name="Google Shape;1032;p108"/>
            <p:cNvSpPr/>
            <p:nvPr/>
          </p:nvSpPr>
          <p:spPr>
            <a:xfrm>
              <a:off x="774839" y="348995"/>
              <a:ext cx="9144000" cy="857250"/>
            </a:xfrm>
            <a:custGeom>
              <a:rect b="b" l="l" r="r" t="t"/>
              <a:pathLst>
                <a:path extrusionOk="0" h="857250" w="9144000">
                  <a:moveTo>
                    <a:pt x="9144000" y="857250"/>
                  </a:moveTo>
                  <a:lnTo>
                    <a:pt x="9144000" y="0"/>
                  </a:lnTo>
                  <a:lnTo>
                    <a:pt x="0" y="0"/>
                  </a:lnTo>
                  <a:lnTo>
                    <a:pt x="0" y="857250"/>
                  </a:lnTo>
                  <a:lnTo>
                    <a:pt x="9144000" y="857250"/>
                  </a:lnTo>
                  <a:close/>
                </a:path>
              </a:pathLst>
            </a:custGeom>
            <a:solidFill>
              <a:srgbClr val="33CC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33" name="Google Shape;1033;p108"/>
            <p:cNvSpPr/>
            <p:nvPr/>
          </p:nvSpPr>
          <p:spPr>
            <a:xfrm>
              <a:off x="774827" y="349007"/>
              <a:ext cx="9144000" cy="857250"/>
            </a:xfrm>
            <a:custGeom>
              <a:rect b="b" l="l" r="r" t="t"/>
              <a:pathLst>
                <a:path extrusionOk="0" h="857250" w="9144000">
                  <a:moveTo>
                    <a:pt x="9144000" y="0"/>
                  </a:moveTo>
                  <a:lnTo>
                    <a:pt x="9137917" y="0"/>
                  </a:lnTo>
                  <a:lnTo>
                    <a:pt x="9137523" y="0"/>
                  </a:lnTo>
                  <a:lnTo>
                    <a:pt x="6858" y="0"/>
                  </a:lnTo>
                  <a:lnTo>
                    <a:pt x="0" y="0"/>
                  </a:lnTo>
                  <a:lnTo>
                    <a:pt x="0" y="6858"/>
                  </a:lnTo>
                  <a:lnTo>
                    <a:pt x="0" y="857250"/>
                  </a:lnTo>
                  <a:lnTo>
                    <a:pt x="6858" y="857250"/>
                  </a:lnTo>
                  <a:lnTo>
                    <a:pt x="6858" y="6858"/>
                  </a:lnTo>
                  <a:lnTo>
                    <a:pt x="9137523" y="6858"/>
                  </a:lnTo>
                  <a:lnTo>
                    <a:pt x="9137523" y="857250"/>
                  </a:lnTo>
                  <a:lnTo>
                    <a:pt x="9144000" y="857250"/>
                  </a:lnTo>
                  <a:lnTo>
                    <a:pt x="9144000" y="6858"/>
                  </a:lnTo>
                  <a:lnTo>
                    <a:pt x="91440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1034" name="Google Shape;1034;p108"/>
          <p:cNvSpPr txBox="1"/>
          <p:nvPr>
            <p:ph type="title"/>
          </p:nvPr>
        </p:nvSpPr>
        <p:spPr>
          <a:xfrm>
            <a:off x="241300" y="352425"/>
            <a:ext cx="9089390" cy="720069"/>
          </a:xfrm>
          <a:prstGeom prst="rect">
            <a:avLst/>
          </a:prstGeom>
          <a:noFill/>
          <a:ln>
            <a:noFill/>
          </a:ln>
        </p:spPr>
        <p:txBody>
          <a:bodyPr anchorCtr="0" anchor="b" bIns="0" lIns="0" spcFirstLastPara="1" rIns="0" wrap="square" tIns="12050">
            <a:spAutoFit/>
          </a:bodyPr>
          <a:lstStyle/>
          <a:p>
            <a:pPr indent="0" lvl="0" marL="313690" rtl="0" algn="l">
              <a:lnSpc>
                <a:spcPct val="100000"/>
              </a:lnSpc>
              <a:spcBef>
                <a:spcPts val="0"/>
              </a:spcBef>
              <a:spcAft>
                <a:spcPts val="0"/>
              </a:spcAft>
              <a:buClr>
                <a:schemeClr val="dk2"/>
              </a:buClr>
              <a:buSzPts val="4600"/>
              <a:buFont typeface="Libre Franklin"/>
              <a:buNone/>
            </a:pPr>
            <a:r>
              <a:rPr lang="en-US"/>
              <a:t>8-3	VIRTUAL-CIRCUIT NETWORKS</a:t>
            </a:r>
            <a:endParaRPr/>
          </a:p>
        </p:txBody>
      </p:sp>
      <p:sp>
        <p:nvSpPr>
          <p:cNvPr id="1035" name="Google Shape;1035;p108"/>
          <p:cNvSpPr txBox="1"/>
          <p:nvPr>
            <p:ph idx="12" type="sldNum"/>
          </p:nvPr>
        </p:nvSpPr>
        <p:spPr>
          <a:xfrm>
            <a:off x="853573" y="6860954"/>
            <a:ext cx="544830" cy="309245"/>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8.</a:t>
            </a:r>
            <a:fld id="{00000000-1234-1234-1234-123412341234}" type="slidenum">
              <a:rPr lang="en-US"/>
              <a:t>‹#›</a:t>
            </a:fld>
            <a:endParaRPr/>
          </a:p>
        </p:txBody>
      </p:sp>
      <p:sp>
        <p:nvSpPr>
          <p:cNvPr id="1036" name="Google Shape;1036;p108"/>
          <p:cNvSpPr txBox="1"/>
          <p:nvPr/>
        </p:nvSpPr>
        <p:spPr>
          <a:xfrm>
            <a:off x="1005973" y="2045461"/>
            <a:ext cx="8221980" cy="4390390"/>
          </a:xfrm>
          <a:prstGeom prst="rect">
            <a:avLst/>
          </a:prstGeom>
          <a:noFill/>
          <a:ln>
            <a:noFill/>
          </a:ln>
        </p:spPr>
        <p:txBody>
          <a:bodyPr anchorCtr="0" anchor="t" bIns="0" lIns="0" spcFirstLastPara="1" rIns="0" wrap="square" tIns="12700">
            <a:spAutoFit/>
          </a:bodyPr>
          <a:lstStyle/>
          <a:p>
            <a:pPr indent="0" lvl="0" marL="164465" marR="5080" rtl="0" algn="just">
              <a:lnSpc>
                <a:spcPct val="100000"/>
              </a:lnSpc>
              <a:spcBef>
                <a:spcPts val="0"/>
              </a:spcBef>
              <a:spcAft>
                <a:spcPts val="0"/>
              </a:spcAft>
              <a:buNone/>
            </a:pPr>
            <a:r>
              <a:rPr b="1" i="1" lang="en-US" sz="2800">
                <a:solidFill>
                  <a:schemeClr val="dk1"/>
                </a:solidFill>
                <a:latin typeface="Times New Roman"/>
                <a:ea typeface="Times New Roman"/>
                <a:cs typeface="Times New Roman"/>
                <a:sym typeface="Times New Roman"/>
              </a:rPr>
              <a:t>A virtual-circuit network is a cross between a circuit-  switched network and a datagram network. It has  some characteristics of both.</a:t>
            </a:r>
            <a:endParaRPr sz="2800">
              <a:solidFill>
                <a:schemeClr val="dk1"/>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3100">
              <a:solidFill>
                <a:schemeClr val="dk1"/>
              </a:solidFill>
              <a:latin typeface="Times New Roman"/>
              <a:ea typeface="Times New Roman"/>
              <a:cs typeface="Times New Roman"/>
              <a:sym typeface="Times New Roman"/>
            </a:endParaRPr>
          </a:p>
          <a:p>
            <a:pPr indent="0" lvl="0" marL="40640" marR="0" rtl="0" algn="l">
              <a:lnSpc>
                <a:spcPct val="100000"/>
              </a:lnSpc>
              <a:spcBef>
                <a:spcPts val="2560"/>
              </a:spcBef>
              <a:spcAft>
                <a:spcPts val="0"/>
              </a:spcAft>
              <a:buNone/>
            </a:pPr>
            <a:r>
              <a:rPr b="1" i="1" lang="en-US" sz="2800" u="sng">
                <a:solidFill>
                  <a:srgbClr val="FF0000"/>
                </a:solidFill>
                <a:latin typeface="Times New Roman"/>
                <a:ea typeface="Times New Roman"/>
                <a:cs typeface="Times New Roman"/>
                <a:sym typeface="Times New Roman"/>
              </a:rPr>
              <a:t>Topics discussed in this section:</a:t>
            </a:r>
            <a:endParaRPr sz="2800">
              <a:solidFill>
                <a:schemeClr val="dk1"/>
              </a:solidFill>
              <a:latin typeface="Times New Roman"/>
              <a:ea typeface="Times New Roman"/>
              <a:cs typeface="Times New Roman"/>
              <a:sym typeface="Times New Roman"/>
            </a:endParaRPr>
          </a:p>
          <a:p>
            <a:pPr indent="0" lvl="0" marL="12700" marR="6471285" rtl="0" algn="l">
              <a:lnSpc>
                <a:spcPct val="100000"/>
              </a:lnSpc>
              <a:spcBef>
                <a:spcPts val="400"/>
              </a:spcBef>
              <a:spcAft>
                <a:spcPts val="0"/>
              </a:spcAft>
              <a:buNone/>
            </a:pPr>
            <a:r>
              <a:rPr b="1" lang="en-US" sz="2400">
                <a:solidFill>
                  <a:srgbClr val="0033CC"/>
                </a:solidFill>
                <a:latin typeface="Times New Roman"/>
                <a:ea typeface="Times New Roman"/>
                <a:cs typeface="Times New Roman"/>
                <a:sym typeface="Times New Roman"/>
              </a:rPr>
              <a:t>Addressing  Three Phases  Efficiency  Delay</a:t>
            </a:r>
            <a:endParaRPr sz="2400">
              <a:solidFill>
                <a:schemeClr val="dk1"/>
              </a:solidFill>
              <a:latin typeface="Times New Roman"/>
              <a:ea typeface="Times New Roman"/>
              <a:cs typeface="Times New Roman"/>
              <a:sym typeface="Times New Roman"/>
            </a:endParaRPr>
          </a:p>
          <a:p>
            <a:pPr indent="0" lvl="0" marL="12700" marR="0" rtl="0" algn="l">
              <a:lnSpc>
                <a:spcPct val="100000"/>
              </a:lnSpc>
              <a:spcBef>
                <a:spcPts val="0"/>
              </a:spcBef>
              <a:spcAft>
                <a:spcPts val="0"/>
              </a:spcAft>
              <a:buNone/>
            </a:pPr>
            <a:r>
              <a:rPr b="1" lang="en-US" sz="2400">
                <a:solidFill>
                  <a:srgbClr val="0033CC"/>
                </a:solidFill>
                <a:latin typeface="Times New Roman"/>
                <a:ea typeface="Times New Roman"/>
                <a:cs typeface="Times New Roman"/>
                <a:sym typeface="Times New Roman"/>
              </a:rPr>
              <a:t>Circuit-Switched Technology in WANs</a:t>
            </a:r>
            <a:endParaRPr sz="2400">
              <a:solidFill>
                <a:schemeClr val="dk1"/>
              </a:solidFill>
              <a:latin typeface="Times New Roman"/>
              <a:ea typeface="Times New Roman"/>
              <a:cs typeface="Times New Roman"/>
              <a:sym typeface="Times New Roman"/>
            </a:endParaRPr>
          </a:p>
        </p:txBody>
      </p:sp>
      <p:sp>
        <p:nvSpPr>
          <p:cNvPr id="1037" name="Google Shape;1037;p108"/>
          <p:cNvSpPr/>
          <p:nvPr/>
        </p:nvSpPr>
        <p:spPr>
          <a:xfrm>
            <a:off x="774839" y="6348984"/>
            <a:ext cx="9144000" cy="858519"/>
          </a:xfrm>
          <a:custGeom>
            <a:rect b="b" l="l" r="r" t="t"/>
            <a:pathLst>
              <a:path extrusionOk="0" h="858520" w="9144000">
                <a:moveTo>
                  <a:pt x="9143999" y="858012"/>
                </a:moveTo>
                <a:lnTo>
                  <a:pt x="9143999" y="0"/>
                </a:lnTo>
                <a:lnTo>
                  <a:pt x="0" y="0"/>
                </a:lnTo>
                <a:lnTo>
                  <a:pt x="0" y="858012"/>
                </a:lnTo>
                <a:lnTo>
                  <a:pt x="9143999" y="858012"/>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38" name="Google Shape;1038;p108"/>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09"/>
          <p:cNvSpPr txBox="1"/>
          <p:nvPr>
            <p:ph type="title"/>
          </p:nvPr>
        </p:nvSpPr>
        <p:spPr>
          <a:xfrm>
            <a:off x="1384300" y="621982"/>
            <a:ext cx="9131325" cy="492443"/>
          </a:xfrm>
          <a:prstGeom prst="rect">
            <a:avLst/>
          </a:prstGeom>
          <a:noFill/>
          <a:ln>
            <a:noFill/>
          </a:ln>
        </p:spPr>
        <p:txBody>
          <a:bodyPr anchorCtr="0" anchor="b" bIns="104300" lIns="104300" spcFirstLastPara="1" rIns="104300" wrap="square" tIns="52150">
            <a:normAutofit fontScale="90000"/>
          </a:bodyPr>
          <a:lstStyle/>
          <a:p>
            <a:pPr indent="0" lvl="0" marL="0" rtl="0" algn="l">
              <a:spcBef>
                <a:spcPts val="0"/>
              </a:spcBef>
              <a:spcAft>
                <a:spcPts val="0"/>
              </a:spcAft>
              <a:buClr>
                <a:schemeClr val="dk2"/>
              </a:buClr>
              <a:buSzPct val="100000"/>
              <a:buFont typeface="Libre Franklin"/>
              <a:buNone/>
            </a:pPr>
            <a:r>
              <a:rPr b="1" lang="en-US"/>
              <a:t>VIRTUAL-CIRCUIT NETWORKS</a:t>
            </a:r>
            <a:endParaRPr b="1"/>
          </a:p>
        </p:txBody>
      </p:sp>
      <p:sp>
        <p:nvSpPr>
          <p:cNvPr id="1044" name="Google Shape;1044;p109"/>
          <p:cNvSpPr txBox="1"/>
          <p:nvPr>
            <p:ph idx="1" type="body"/>
          </p:nvPr>
        </p:nvSpPr>
        <p:spPr>
          <a:xfrm>
            <a:off x="1044073" y="1512824"/>
            <a:ext cx="9255627" cy="5170646"/>
          </a:xfrm>
          <a:prstGeom prst="rect">
            <a:avLst/>
          </a:prstGeom>
          <a:noFill/>
          <a:ln>
            <a:noFill/>
          </a:ln>
        </p:spPr>
        <p:txBody>
          <a:bodyPr anchorCtr="0" anchor="t" bIns="52150" lIns="104300" spcFirstLastPara="1" rIns="104300" wrap="square" tIns="52150">
            <a:normAutofit/>
          </a:bodyPr>
          <a:lstStyle/>
          <a:p>
            <a:pPr indent="-312944" lvl="0" marL="312944" rtl="0" algn="just">
              <a:spcBef>
                <a:spcPts val="0"/>
              </a:spcBef>
              <a:spcAft>
                <a:spcPts val="0"/>
              </a:spcAft>
              <a:buSzPts val="2040"/>
              <a:buChar char="⚫"/>
            </a:pPr>
            <a:r>
              <a:rPr lang="en-US" sz="2400"/>
              <a:t>1. As in a circuit-switched network, there are setup and teardown phases in addition to the data transfer phase. </a:t>
            </a:r>
            <a:endParaRPr/>
          </a:p>
          <a:p>
            <a:pPr indent="-312944" lvl="0" marL="312944" rtl="0" algn="just">
              <a:spcBef>
                <a:spcPts val="662"/>
              </a:spcBef>
              <a:spcAft>
                <a:spcPts val="0"/>
              </a:spcAft>
              <a:buSzPts val="2040"/>
              <a:buChar char="⚫"/>
            </a:pPr>
            <a:r>
              <a:rPr lang="en-US" sz="2400"/>
              <a:t>2. Resources can be allocated during the setup phase, as in a circuit-switched network, or on demand, as in a datagram network. </a:t>
            </a:r>
            <a:endParaRPr/>
          </a:p>
          <a:p>
            <a:pPr indent="-312944" lvl="0" marL="312944" rtl="0" algn="just">
              <a:spcBef>
                <a:spcPts val="662"/>
              </a:spcBef>
              <a:spcAft>
                <a:spcPts val="0"/>
              </a:spcAft>
              <a:buSzPts val="2040"/>
              <a:buChar char="⚫"/>
            </a:pPr>
            <a:r>
              <a:rPr lang="en-US" sz="2400"/>
              <a:t>3. As in a datagram network, data are packetized and each packet carries an address in the header. However, the address in the header has local jurisdiction (it defines what the next switch should be and the channel on which the packet is being carried), not end-to-end jurisdiction. The reader may ask how the intermediate switches know where to send the packet if there is no final destination address carried by a packet. The answer will be clear when we discuss virtual-circuit identifiers in the next section. </a:t>
            </a:r>
            <a:endParaRPr/>
          </a:p>
          <a:p>
            <a:pPr indent="-312944" lvl="0" marL="312944" rtl="0" algn="just">
              <a:spcBef>
                <a:spcPts val="662"/>
              </a:spcBef>
              <a:spcAft>
                <a:spcPts val="0"/>
              </a:spcAft>
              <a:buSzPts val="2040"/>
              <a:buChar char="⚫"/>
            </a:pPr>
            <a:r>
              <a:rPr lang="en-US" sz="2400"/>
              <a:t>4. As in a circuit-switched network, all packets follow the same path established during the connection</a:t>
            </a:r>
            <a:endParaRPr sz="2400"/>
          </a:p>
        </p:txBody>
      </p:sp>
      <p:sp>
        <p:nvSpPr>
          <p:cNvPr id="1045" name="Google Shape;1045;p109"/>
          <p:cNvSpPr/>
          <p:nvPr>
            <p:ph idx="12" type="sldNum"/>
          </p:nvPr>
        </p:nvSpPr>
        <p:spPr>
          <a:xfrm>
            <a:off x="9766300" y="6829425"/>
            <a:ext cx="534670" cy="504190"/>
          </a:xfrm>
          <a:prstGeom prst="ellipse">
            <a:avLst/>
          </a:prstGeom>
          <a:solidFill>
            <a:schemeClr val="accent1"/>
          </a:solidFill>
          <a:ln>
            <a:noFill/>
          </a:ln>
        </p:spPr>
        <p:txBody>
          <a:bodyPr anchorCtr="1" anchor="ctr" bIns="0" lIns="0" spcFirstLastPara="1" rIns="0" wrap="square" tIns="0">
            <a:no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046" name="Google Shape;1046;p109"/>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10"/>
          <p:cNvSpPr txBox="1"/>
          <p:nvPr>
            <p:ph type="title"/>
          </p:nvPr>
        </p:nvSpPr>
        <p:spPr>
          <a:xfrm>
            <a:off x="1158373" y="752347"/>
            <a:ext cx="404304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8.10	</a:t>
            </a:r>
            <a:r>
              <a:rPr i="1" lang="en-US" sz="2000">
                <a:latin typeface="Times New Roman"/>
                <a:ea typeface="Times New Roman"/>
                <a:cs typeface="Times New Roman"/>
                <a:sym typeface="Times New Roman"/>
              </a:rPr>
              <a:t>Virtual-circuit network</a:t>
            </a:r>
            <a:endParaRPr sz="2000">
              <a:latin typeface="Times New Roman"/>
              <a:ea typeface="Times New Roman"/>
              <a:cs typeface="Times New Roman"/>
              <a:sym typeface="Times New Roman"/>
            </a:endParaRPr>
          </a:p>
        </p:txBody>
      </p:sp>
      <p:sp>
        <p:nvSpPr>
          <p:cNvPr id="1052" name="Google Shape;1052;p110"/>
          <p:cNvSpPr txBox="1"/>
          <p:nvPr>
            <p:ph idx="12" type="sldNum"/>
          </p:nvPr>
        </p:nvSpPr>
        <p:spPr>
          <a:xfrm>
            <a:off x="3175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053" name="Google Shape;1053;p110"/>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54" name="Google Shape;1054;p110"/>
          <p:cNvSpPr/>
          <p:nvPr/>
        </p:nvSpPr>
        <p:spPr>
          <a:xfrm>
            <a:off x="1199273" y="2162555"/>
            <a:ext cx="8262366" cy="382524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55" name="Google Shape;1055;p110"/>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56" name="Google Shape;1056;p110"/>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11"/>
          <p:cNvSpPr txBox="1"/>
          <p:nvPr>
            <p:ph type="title"/>
          </p:nvPr>
        </p:nvSpPr>
        <p:spPr>
          <a:xfrm>
            <a:off x="1158373" y="752347"/>
            <a:ext cx="4139565"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8.11	</a:t>
            </a:r>
            <a:r>
              <a:rPr i="1" lang="en-US" sz="2000">
                <a:latin typeface="Times New Roman"/>
                <a:ea typeface="Times New Roman"/>
                <a:cs typeface="Times New Roman"/>
                <a:sym typeface="Times New Roman"/>
              </a:rPr>
              <a:t>Virtual-circuit identifier</a:t>
            </a:r>
            <a:endParaRPr sz="2000">
              <a:latin typeface="Times New Roman"/>
              <a:ea typeface="Times New Roman"/>
              <a:cs typeface="Times New Roman"/>
              <a:sym typeface="Times New Roman"/>
            </a:endParaRPr>
          </a:p>
        </p:txBody>
      </p:sp>
      <p:sp>
        <p:nvSpPr>
          <p:cNvPr id="1062" name="Google Shape;1062;p111"/>
          <p:cNvSpPr txBox="1"/>
          <p:nvPr>
            <p:ph idx="12" type="sldNum"/>
          </p:nvPr>
        </p:nvSpPr>
        <p:spPr>
          <a:xfrm>
            <a:off x="3175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063" name="Google Shape;1063;p111"/>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64" name="Google Shape;1064;p111"/>
          <p:cNvSpPr/>
          <p:nvPr/>
        </p:nvSpPr>
        <p:spPr>
          <a:xfrm>
            <a:off x="1689100" y="4543425"/>
            <a:ext cx="7496556" cy="202311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65" name="Google Shape;1065;p111"/>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66" name="Google Shape;1066;p111"/>
          <p:cNvSpPr txBox="1"/>
          <p:nvPr/>
        </p:nvSpPr>
        <p:spPr>
          <a:xfrm>
            <a:off x="1079500" y="1571625"/>
            <a:ext cx="9220200" cy="286232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1"/>
                </a:solidFill>
                <a:latin typeface="Libre Baskerville"/>
                <a:ea typeface="Libre Baskerville"/>
                <a:cs typeface="Libre Baskerville"/>
                <a:sym typeface="Libre Baskerville"/>
              </a:rPr>
              <a:t>Global Addressing </a:t>
            </a:r>
            <a:endParaRPr/>
          </a:p>
          <a:p>
            <a:pPr indent="0" lvl="0" marL="0" marR="0" rtl="0" algn="l">
              <a:spcBef>
                <a:spcPts val="0"/>
              </a:spcBef>
              <a:spcAft>
                <a:spcPts val="0"/>
              </a:spcAft>
              <a:buNone/>
            </a:pPr>
            <a:r>
              <a:rPr lang="en-US" sz="2000">
                <a:solidFill>
                  <a:schemeClr val="dk1"/>
                </a:solidFill>
                <a:latin typeface="Libre Baskerville"/>
                <a:ea typeface="Libre Baskerville"/>
                <a:cs typeface="Libre Baskerville"/>
                <a:sym typeface="Libre Baskerville"/>
              </a:rPr>
              <a:t>A source or a destination needs to have a global address—an address that can be unique in the scope of the network or internationally if the network is part of an international network. </a:t>
            </a:r>
            <a:endParaRPr/>
          </a:p>
          <a:p>
            <a:pPr indent="0" lvl="0" marL="0" marR="0" rtl="0" algn="l">
              <a:spcBef>
                <a:spcPts val="0"/>
              </a:spcBef>
              <a:spcAft>
                <a:spcPts val="0"/>
              </a:spcAft>
              <a:buNone/>
            </a:pPr>
            <a:r>
              <a:rPr b="1" lang="en-US" sz="2000">
                <a:solidFill>
                  <a:schemeClr val="dk1"/>
                </a:solidFill>
                <a:latin typeface="Times New Roman"/>
                <a:ea typeface="Times New Roman"/>
                <a:cs typeface="Times New Roman"/>
                <a:sym typeface="Times New Roman"/>
              </a:rPr>
              <a:t>Virtual-circuit identifier</a:t>
            </a:r>
            <a:endParaRPr b="1" sz="2000">
              <a:solidFill>
                <a:schemeClr val="dk1"/>
              </a:solidFill>
              <a:latin typeface="Libre Baskerville"/>
              <a:ea typeface="Libre Baskerville"/>
              <a:cs typeface="Libre Baskerville"/>
              <a:sym typeface="Libre Baskerville"/>
            </a:endParaRPr>
          </a:p>
          <a:p>
            <a:pPr indent="0" lvl="0" marL="0" marR="0" rtl="0" algn="l">
              <a:spcBef>
                <a:spcPts val="0"/>
              </a:spcBef>
              <a:spcAft>
                <a:spcPts val="0"/>
              </a:spcAft>
              <a:buNone/>
            </a:pPr>
            <a:r>
              <a:rPr lang="en-US" sz="2000">
                <a:solidFill>
                  <a:schemeClr val="dk1"/>
                </a:solidFill>
                <a:latin typeface="Libre Baskerville"/>
                <a:ea typeface="Libre Baskerville"/>
                <a:cs typeface="Libre Baskerville"/>
                <a:sym typeface="Libre Baskerville"/>
              </a:rPr>
              <a:t>The identifier that is actually used for data transfer is called the virtual-circuit identifier (VCI) or the label. A VCI, unlike a global address, is a small number that has only switch scope; it is used by a frame between two switches. When a frame arrives at a switch, it has a VCI; when it leaves, it has a different VCI.</a:t>
            </a:r>
            <a:endParaRPr sz="2000">
              <a:solidFill>
                <a:schemeClr val="dk1"/>
              </a:solidFill>
              <a:latin typeface="Libre Baskerville"/>
              <a:ea typeface="Libre Baskerville"/>
              <a:cs typeface="Libre Baskerville"/>
              <a:sym typeface="Libre Baskerville"/>
            </a:endParaRPr>
          </a:p>
        </p:txBody>
      </p:sp>
      <p:sp>
        <p:nvSpPr>
          <p:cNvPr id="1067" name="Google Shape;1067;p111"/>
          <p:cNvSpPr txBox="1"/>
          <p:nvPr>
            <p:ph idx="11" type="ftr"/>
          </p:nvPr>
        </p:nvSpPr>
        <p:spPr>
          <a:xfrm>
            <a:off x="1231900" y="675322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112"/>
          <p:cNvSpPr txBox="1"/>
          <p:nvPr>
            <p:ph type="title"/>
          </p:nvPr>
        </p:nvSpPr>
        <p:spPr>
          <a:xfrm>
            <a:off x="1158373" y="752347"/>
            <a:ext cx="6362700" cy="391160"/>
          </a:xfrm>
          <a:prstGeom prst="rect">
            <a:avLst/>
          </a:prstGeom>
          <a:noFill/>
          <a:ln>
            <a:noFill/>
          </a:ln>
        </p:spPr>
        <p:txBody>
          <a:bodyPr anchorCtr="0" anchor="b" bIns="0" lIns="0" spcFirstLastPara="1" rIns="0" wrap="square" tIns="12700">
            <a:spAutoFit/>
          </a:bodyPr>
          <a:lstStyle/>
          <a:p>
            <a:pPr indent="0" lvl="0" marL="12700" rtl="0" algn="l">
              <a:lnSpc>
                <a:spcPct val="100000"/>
              </a:lnSpc>
              <a:spcBef>
                <a:spcPts val="0"/>
              </a:spcBef>
              <a:spcAft>
                <a:spcPts val="0"/>
              </a:spcAft>
              <a:buClr>
                <a:srgbClr val="3333CC"/>
              </a:buClr>
              <a:buSzPts val="2400"/>
              <a:buFont typeface="Libre Franklin"/>
              <a:buNone/>
            </a:pPr>
            <a:r>
              <a:rPr lang="en-US" sz="2400">
                <a:solidFill>
                  <a:srgbClr val="3333CC"/>
                </a:solidFill>
              </a:rPr>
              <a:t>Figure 8.12	</a:t>
            </a:r>
            <a:r>
              <a:rPr i="1" lang="en-US" sz="2000">
                <a:latin typeface="Times New Roman"/>
                <a:ea typeface="Times New Roman"/>
                <a:cs typeface="Times New Roman"/>
                <a:sym typeface="Times New Roman"/>
              </a:rPr>
              <a:t>Switch and tables in a virtual-circuit network</a:t>
            </a:r>
            <a:endParaRPr sz="2000">
              <a:latin typeface="Times New Roman"/>
              <a:ea typeface="Times New Roman"/>
              <a:cs typeface="Times New Roman"/>
              <a:sym typeface="Times New Roman"/>
            </a:endParaRPr>
          </a:p>
        </p:txBody>
      </p:sp>
      <p:sp>
        <p:nvSpPr>
          <p:cNvPr id="1073" name="Google Shape;1073;p112"/>
          <p:cNvSpPr txBox="1"/>
          <p:nvPr>
            <p:ph idx="12" type="sldNum"/>
          </p:nvPr>
        </p:nvSpPr>
        <p:spPr>
          <a:xfrm>
            <a:off x="241300" y="6905625"/>
            <a:ext cx="544830" cy="268407"/>
          </a:xfrm>
          <a:prstGeom prst="rect">
            <a:avLst/>
          </a:prstGeom>
          <a:solidFill>
            <a:schemeClr val="accent1"/>
          </a:solidFill>
          <a:ln>
            <a:noFill/>
          </a:ln>
        </p:spPr>
        <p:txBody>
          <a:bodyPr anchorCtr="1" anchor="ctr" bIns="0" lIns="0" spcFirstLastPara="1" rIns="0" wrap="square" tIns="0">
            <a:spAutoFit/>
          </a:bodyPr>
          <a:lstStyle/>
          <a:p>
            <a:pPr indent="0" lvl="0" marL="12700" rtl="0" algn="ctr">
              <a:lnSpc>
                <a:spcPct val="144375"/>
              </a:lnSpc>
              <a:spcBef>
                <a:spcPts val="0"/>
              </a:spcBef>
              <a:spcAft>
                <a:spcPts val="0"/>
              </a:spcAft>
              <a:buNone/>
            </a:pPr>
            <a:r>
              <a:rPr lang="en-US"/>
              <a:t>6.</a:t>
            </a:r>
            <a:fld id="{00000000-1234-1234-1234-123412341234}" type="slidenum">
              <a:rPr lang="en-US"/>
              <a:t>‹#›</a:t>
            </a:fld>
            <a:endParaRPr/>
          </a:p>
        </p:txBody>
      </p:sp>
      <p:sp>
        <p:nvSpPr>
          <p:cNvPr id="1074" name="Google Shape;1074;p112"/>
          <p:cNvSpPr/>
          <p:nvPr/>
        </p:nvSpPr>
        <p:spPr>
          <a:xfrm>
            <a:off x="927239" y="1330452"/>
            <a:ext cx="8763000" cy="19050"/>
          </a:xfrm>
          <a:custGeom>
            <a:rect b="b" l="l" r="r" t="t"/>
            <a:pathLst>
              <a:path extrusionOk="0" h="19050" w="8763000">
                <a:moveTo>
                  <a:pt x="8763000" y="19049"/>
                </a:moveTo>
                <a:lnTo>
                  <a:pt x="8763000" y="0"/>
                </a:lnTo>
                <a:lnTo>
                  <a:pt x="0" y="0"/>
                </a:lnTo>
                <a:lnTo>
                  <a:pt x="0" y="19050"/>
                </a:lnTo>
                <a:lnTo>
                  <a:pt x="8763000" y="19049"/>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nvGrpSpPr>
          <p:cNvPr id="1075" name="Google Shape;1075;p112"/>
          <p:cNvGrpSpPr/>
          <p:nvPr/>
        </p:nvGrpSpPr>
        <p:grpSpPr>
          <a:xfrm>
            <a:off x="927239" y="2409825"/>
            <a:ext cx="8763000" cy="4301891"/>
            <a:chOff x="927239" y="1546097"/>
            <a:chExt cx="8763000" cy="5165598"/>
          </a:xfrm>
        </p:grpSpPr>
        <p:sp>
          <p:nvSpPr>
            <p:cNvPr id="1076" name="Google Shape;1076;p112"/>
            <p:cNvSpPr/>
            <p:nvPr/>
          </p:nvSpPr>
          <p:spPr>
            <a:xfrm>
              <a:off x="1384439" y="1546097"/>
              <a:ext cx="7404354" cy="5051297"/>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sp>
          <p:nvSpPr>
            <p:cNvPr id="1077" name="Google Shape;1077;p112"/>
            <p:cNvSpPr/>
            <p:nvPr/>
          </p:nvSpPr>
          <p:spPr>
            <a:xfrm>
              <a:off x="927239" y="6635495"/>
              <a:ext cx="8763000" cy="76200"/>
            </a:xfrm>
            <a:custGeom>
              <a:rect b="b" l="l" r="r" t="t"/>
              <a:pathLst>
                <a:path extrusionOk="0" h="76200" w="8763000">
                  <a:moveTo>
                    <a:pt x="8763000" y="76200"/>
                  </a:moveTo>
                  <a:lnTo>
                    <a:pt x="8763000" y="0"/>
                  </a:lnTo>
                  <a:lnTo>
                    <a:pt x="0" y="0"/>
                  </a:lnTo>
                  <a:lnTo>
                    <a:pt x="0" y="76200"/>
                  </a:lnTo>
                  <a:lnTo>
                    <a:pt x="8763000" y="7620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Libre Baskerville"/>
                <a:ea typeface="Libre Baskerville"/>
                <a:cs typeface="Libre Baskerville"/>
                <a:sym typeface="Libre Baskerville"/>
              </a:endParaRPr>
            </a:p>
          </p:txBody>
        </p:sp>
      </p:grpSp>
      <p:sp>
        <p:nvSpPr>
          <p:cNvPr id="1078" name="Google Shape;1078;p112"/>
          <p:cNvSpPr txBox="1"/>
          <p:nvPr/>
        </p:nvSpPr>
        <p:spPr>
          <a:xfrm>
            <a:off x="1155700" y="1571625"/>
            <a:ext cx="4953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Libre Baskerville"/>
                <a:ea typeface="Libre Baskerville"/>
                <a:cs typeface="Libre Baskerville"/>
                <a:sym typeface="Libre Baskerville"/>
              </a:rPr>
              <a:t>Three Phases :  Setup , Data Transfer, Teardown </a:t>
            </a:r>
            <a:endParaRPr sz="1800">
              <a:solidFill>
                <a:schemeClr val="dk1"/>
              </a:solidFill>
              <a:latin typeface="Libre Baskerville"/>
              <a:ea typeface="Libre Baskerville"/>
              <a:cs typeface="Libre Baskerville"/>
              <a:sym typeface="Libre Baskerville"/>
            </a:endParaRPr>
          </a:p>
        </p:txBody>
      </p:sp>
      <p:sp>
        <p:nvSpPr>
          <p:cNvPr id="1079" name="Google Shape;1079;p112"/>
          <p:cNvSpPr txBox="1"/>
          <p:nvPr>
            <p:ph idx="11" type="ftr"/>
          </p:nvPr>
        </p:nvSpPr>
        <p:spPr>
          <a:xfrm>
            <a:off x="1069340" y="6806565"/>
            <a:ext cx="4633807" cy="504190"/>
          </a:xfrm>
          <a:prstGeom prst="rect">
            <a:avLst/>
          </a:prstGeom>
          <a:noFill/>
          <a:ln>
            <a:noFill/>
          </a:ln>
        </p:spPr>
        <p:txBody>
          <a:bodyPr anchorCtr="0" anchor="ctr" bIns="52150" lIns="104300" spcFirstLastPara="1" rIns="104300" wrap="square" tIns="52150">
            <a:noAutofit/>
          </a:bodyPr>
          <a:lstStyle/>
          <a:p>
            <a:pPr indent="0" lvl="0" marL="0" rtl="0" algn="l">
              <a:spcBef>
                <a:spcPts val="0"/>
              </a:spcBef>
              <a:spcAft>
                <a:spcPts val="0"/>
              </a:spcAft>
              <a:buNone/>
            </a:pPr>
            <a:r>
              <a:rPr lang="en-US"/>
              <a:t>Department of ISE, RNSIT.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